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7" r:id="rId1"/>
    <p:sldMasterId id="2147483795" r:id="rId2"/>
    <p:sldMasterId id="2147483807" r:id="rId3"/>
  </p:sldMasterIdLst>
  <p:notesMasterIdLst>
    <p:notesMasterId r:id="rId24"/>
  </p:notesMasterIdLst>
  <p:handoutMasterIdLst>
    <p:handoutMasterId r:id="rId25"/>
  </p:handoutMasterIdLst>
  <p:sldIdLst>
    <p:sldId id="483" r:id="rId4"/>
    <p:sldId id="497" r:id="rId5"/>
    <p:sldId id="502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05" r:id="rId16"/>
    <p:sldId id="529" r:id="rId17"/>
    <p:sldId id="530" r:id="rId18"/>
    <p:sldId id="531" r:id="rId19"/>
    <p:sldId id="532" r:id="rId20"/>
    <p:sldId id="534" r:id="rId21"/>
    <p:sldId id="535" r:id="rId22"/>
    <p:sldId id="519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DB"/>
    <a:srgbClr val="3059F0"/>
    <a:srgbClr val="0A0B09"/>
    <a:srgbClr val="052C7B"/>
    <a:srgbClr val="D6FDD6"/>
    <a:srgbClr val="CCFFCC"/>
    <a:srgbClr val="C0F6E1"/>
    <a:srgbClr val="008000"/>
    <a:srgbClr val="F3F3F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713" autoAdjust="0"/>
  </p:normalViewPr>
  <p:slideViewPr>
    <p:cSldViewPr>
      <p:cViewPr varScale="1">
        <p:scale>
          <a:sx n="64" d="100"/>
          <a:sy n="64" d="100"/>
        </p:scale>
        <p:origin x="132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0F43A-012A-467C-90DB-06ACA8889754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 smtClean="0"/>
              <a:t>1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253C-520C-4C0D-A25F-48BEB169FF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566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CCDD0-5C30-438C-B2A6-D48610E34209}" type="datetimeFigureOut">
              <a:rPr lang="en-SG" smtClean="0"/>
              <a:t>20/8/2021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 smtClean="0"/>
              <a:t>1</a:t>
            </a: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C0F-16B9-4717-BEEE-32D5A01EC06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38682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05E91-1DB0-4AA4-A454-9077E9EA1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5ABD4-E2CB-494C-A900-E87A15BD9E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90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3A4B5-B991-4BB3-BAF5-449EFE75CBA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75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3F17C-5D28-44E4-BF40-E23CE80D8CE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217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598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5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968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707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8498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5536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10943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926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067FF-5825-456A-A8CA-8044D2CDF7E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996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993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1011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ABD4-E2CB-494C-A900-E87A15BD9EA4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81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067FF-5825-456A-A8CA-8044D2CDF7E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1202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46C3-B5E5-41C0-B570-691EBAA15820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7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E7459-1F76-4C0C-A498-BA9C6DA1FB8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6836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E76E-5979-4159-ADAF-A7D6CBBFC17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90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E8BD-AFBE-4A79-BFB2-E7A1668172C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16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BC67-B0B4-4FBB-B37F-473AF19FA62D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372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A46C3-B5E5-41C0-B570-691EBAA1582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7342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2BAB8-9227-406F-B4E0-89F2D01BEAA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5610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E12B-5083-48C2-BF41-EED6A8EBBB6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4178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A4B5-B991-4BB3-BAF5-449EFE75CBA9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414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3F17C-5D28-44E4-BF40-E23CE80D8CE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11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E7459-1F76-4C0C-A498-BA9C6DA1FB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704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7E76E-5979-4159-ADAF-A7D6CBBFC17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3E8BD-AFBE-4A79-BFB2-E7A1668172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4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4BC67-B0B4-4FBB-B37F-473AF19FA6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0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AB8-9227-406F-B4E0-89F2D01BEAA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850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2E12B-5083-48C2-BF41-EED6A8EBBB6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480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B51B216-7063-447B-BCC3-D5478538C34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97F3-0228-46A2-907E-4623B92E1B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32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51B216-7063-447B-BCC3-D5478538C34A}" type="slidenum">
              <a:rPr lang="en-US" altLang="ja-JP" smtClean="0"/>
              <a:pPr/>
              <a:t>‹#›</a:t>
            </a:fld>
            <a:endParaRPr lang="en-US" altLang="ja-JP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BC67-B0B4-4FBB-B37F-473AF19FA62D}" type="slidenum">
              <a:rPr lang="en-US" altLang="ja-JP" smtClean="0"/>
              <a:pPr/>
              <a:t>1</a:t>
            </a:fld>
            <a:endParaRPr lang="en-US" altLang="ja-JP"/>
          </a:p>
        </p:txBody>
      </p:sp>
      <p:sp>
        <p:nvSpPr>
          <p:cNvPr id="4" name="TextBox 3"/>
          <p:cNvSpPr txBox="1"/>
          <p:nvPr/>
        </p:nvSpPr>
        <p:spPr>
          <a:xfrm>
            <a:off x="107504" y="139563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ReachOut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2021</a:t>
            </a:r>
          </a:p>
          <a:p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Talk Two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Risks in God’s Mission</a:t>
            </a:r>
          </a:p>
          <a:p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endParaRPr lang="en-US" sz="36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12th September </a:t>
            </a:r>
            <a:endParaRPr lang="en-SG" sz="3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1395630"/>
            <a:ext cx="453040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5147" y="26064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Risk and Missions 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229" y="1052736"/>
            <a:ext cx="841724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3200" b="1" dirty="0" smtClean="0">
                <a:latin typeface="+mn-lt"/>
              </a:rPr>
              <a:t>c. Risks </a:t>
            </a:r>
            <a:r>
              <a:rPr lang="en-SG" sz="3200" b="1" dirty="0">
                <a:latin typeface="+mn-lt"/>
              </a:rPr>
              <a:t>because </a:t>
            </a:r>
            <a:r>
              <a:rPr lang="en-SG" sz="3200" b="1" dirty="0" smtClean="0">
                <a:latin typeface="+mn-lt"/>
              </a:rPr>
              <a:t>of the stresses of cross-cultural</a:t>
            </a:r>
          </a:p>
          <a:p>
            <a:pPr>
              <a:defRPr/>
            </a:pPr>
            <a:r>
              <a:rPr lang="en-SG" sz="3200" b="1" dirty="0">
                <a:latin typeface="+mn-lt"/>
              </a:rPr>
              <a:t> </a:t>
            </a:r>
            <a:r>
              <a:rPr lang="en-SG" sz="3200" b="1" dirty="0" smtClean="0">
                <a:latin typeface="+mn-lt"/>
              </a:rPr>
              <a:t>   ministry - “cross-cultural risk”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200" dirty="0" smtClean="0">
              <a:latin typeface="+mn-lt"/>
              <a:cs typeface="Calibri" panose="020F0502020204030204" pitchFamily="34" charset="0"/>
            </a:endParaRPr>
          </a:p>
          <a:p>
            <a:r>
              <a:rPr lang="en-SG" sz="2600" dirty="0" smtClean="0">
                <a:latin typeface="+mn-lt"/>
              </a:rPr>
              <a:t>• </a:t>
            </a:r>
            <a:r>
              <a:rPr lang="en-SG" sz="2600" dirty="0">
                <a:latin typeface="+mn-lt"/>
              </a:rPr>
              <a:t>Risks of physical danger because of </a:t>
            </a:r>
            <a:r>
              <a:rPr lang="en-SG" sz="2600" dirty="0" smtClean="0">
                <a:latin typeface="+mn-lt"/>
              </a:rPr>
              <a:t>nationality </a:t>
            </a:r>
            <a:r>
              <a:rPr lang="en-SG" sz="2600" dirty="0">
                <a:latin typeface="+mn-lt"/>
              </a:rPr>
              <a:t>or </a:t>
            </a:r>
            <a:r>
              <a:rPr lang="en-SG" sz="2600" dirty="0" smtClean="0">
                <a:latin typeface="+mn-lt"/>
              </a:rPr>
              <a:t>ethnicity</a:t>
            </a:r>
          </a:p>
          <a:p>
            <a:endParaRPr lang="en-SG" sz="600" dirty="0">
              <a:latin typeface="+mn-lt"/>
            </a:endParaRPr>
          </a:p>
          <a:p>
            <a:r>
              <a:rPr lang="en-SG" sz="2600" dirty="0">
                <a:latin typeface="+mn-lt"/>
              </a:rPr>
              <a:t>• Risks to mental health because of the extra </a:t>
            </a:r>
            <a:r>
              <a:rPr lang="en-SG" sz="2600" dirty="0" smtClean="0">
                <a:latin typeface="+mn-lt"/>
              </a:rPr>
              <a:t>stresses</a:t>
            </a:r>
          </a:p>
          <a:p>
            <a:endParaRPr lang="en-SG" sz="600" dirty="0">
              <a:latin typeface="+mn-lt"/>
            </a:endParaRPr>
          </a:p>
          <a:p>
            <a:r>
              <a:rPr lang="en-SG" sz="2600" dirty="0">
                <a:latin typeface="+mn-lt"/>
              </a:rPr>
              <a:t>• Risks to our families because of the stress of separation, </a:t>
            </a:r>
            <a:endParaRPr lang="en-SG" sz="2600" dirty="0" smtClean="0">
              <a:latin typeface="+mn-lt"/>
            </a:endParaRPr>
          </a:p>
          <a:p>
            <a:r>
              <a:rPr lang="en-SG" sz="2600" dirty="0">
                <a:latin typeface="+mn-lt"/>
              </a:rPr>
              <a:t> </a:t>
            </a:r>
            <a:r>
              <a:rPr lang="en-SG" sz="2600" dirty="0" smtClean="0">
                <a:latin typeface="+mn-lt"/>
              </a:rPr>
              <a:t>  limited </a:t>
            </a:r>
            <a:r>
              <a:rPr lang="en-SG" sz="2600" dirty="0">
                <a:latin typeface="+mn-lt"/>
              </a:rPr>
              <a:t>educational options, etc.   </a:t>
            </a:r>
            <a:endParaRPr lang="en-SG" sz="2600" dirty="0" smtClean="0">
              <a:latin typeface="+mn-lt"/>
            </a:endParaRPr>
          </a:p>
          <a:p>
            <a:endParaRPr lang="en-SG" sz="600" dirty="0">
              <a:latin typeface="+mn-lt"/>
            </a:endParaRPr>
          </a:p>
          <a:p>
            <a:r>
              <a:rPr lang="en-SG" sz="2600" dirty="0">
                <a:latin typeface="+mn-lt"/>
              </a:rPr>
              <a:t>• </a:t>
            </a:r>
            <a:r>
              <a:rPr lang="en-GB" sz="2600" dirty="0">
                <a:latin typeface="+mn-lt"/>
              </a:rPr>
              <a:t>Risk of conforming to local culture, values, </a:t>
            </a:r>
            <a:r>
              <a:rPr lang="en-GB" sz="2600" dirty="0" smtClean="0">
                <a:latin typeface="+mn-lt"/>
              </a:rPr>
              <a:t>politics, religion</a:t>
            </a:r>
          </a:p>
          <a:p>
            <a:r>
              <a:rPr lang="en-GB" sz="600" dirty="0" smtClean="0">
                <a:latin typeface="+mn-lt"/>
              </a:rPr>
              <a:t> </a:t>
            </a:r>
            <a:endParaRPr lang="en-SG" sz="600" dirty="0" smtClean="0">
              <a:latin typeface="+mn-lt"/>
            </a:endParaRPr>
          </a:p>
          <a:p>
            <a:r>
              <a:rPr lang="en-SG" sz="2600" dirty="0" smtClean="0">
                <a:latin typeface="+mn-lt"/>
              </a:rPr>
              <a:t>• Risk </a:t>
            </a:r>
            <a:r>
              <a:rPr lang="en-US" sz="2600" dirty="0" smtClean="0">
                <a:latin typeface="+mn-lt"/>
              </a:rPr>
              <a:t>of failing to learn the language, seeing fruits from</a:t>
            </a:r>
          </a:p>
          <a:p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  ministry or having adequate financial support </a:t>
            </a:r>
          </a:p>
          <a:p>
            <a:endParaRPr lang="en-SG" sz="600" dirty="0" smtClean="0">
              <a:latin typeface="+mn-lt"/>
            </a:endParaRPr>
          </a:p>
          <a:p>
            <a:r>
              <a:rPr lang="en-SG" sz="2600" dirty="0" smtClean="0">
                <a:latin typeface="+mn-lt"/>
              </a:rPr>
              <a:t>• </a:t>
            </a:r>
            <a:r>
              <a:rPr lang="en-US" sz="2600" dirty="0">
                <a:latin typeface="+mn-lt"/>
              </a:rPr>
              <a:t>Risk of not coping with serving in a multicultural </a:t>
            </a:r>
            <a:r>
              <a:rPr lang="en-US" sz="2600" dirty="0" smtClean="0">
                <a:latin typeface="+mn-lt"/>
              </a:rPr>
              <a:t>and</a:t>
            </a:r>
          </a:p>
          <a:p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  </a:t>
            </a:r>
            <a:r>
              <a:rPr lang="en-US" sz="2600" dirty="0">
                <a:latin typeface="+mn-lt"/>
              </a:rPr>
              <a:t>intergenerational </a:t>
            </a:r>
            <a:r>
              <a:rPr lang="en-US" sz="2600" dirty="0" smtClean="0">
                <a:latin typeface="+mn-lt"/>
              </a:rPr>
              <a:t>team 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5146" y="116632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Paul’s Response to Risk 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229" y="906979"/>
            <a:ext cx="841724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3200" b="1" dirty="0" smtClean="0">
                <a:latin typeface="+mn-lt"/>
              </a:rPr>
              <a:t>a. Risks as threats in Acts –&gt; risk avoidance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200" dirty="0" smtClean="0">
              <a:latin typeface="+mn-lt"/>
              <a:cs typeface="Calibri" panose="020F0502020204030204" pitchFamily="34" charset="0"/>
            </a:endParaRPr>
          </a:p>
          <a:p>
            <a:r>
              <a:rPr lang="en-SG" sz="2600" dirty="0" smtClean="0">
                <a:latin typeface="+mn-lt"/>
              </a:rPr>
              <a:t>  •</a:t>
            </a:r>
            <a:r>
              <a:rPr lang="en-SG" sz="2600" b="1" dirty="0">
                <a:latin typeface="+mn-lt"/>
              </a:rPr>
              <a:t>Acts </a:t>
            </a:r>
            <a:r>
              <a:rPr lang="en-SG" sz="2600" b="1" dirty="0" smtClean="0">
                <a:latin typeface="+mn-lt"/>
              </a:rPr>
              <a:t>9:23-25 – Damascus</a:t>
            </a:r>
            <a:endParaRPr lang="en-SG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     – Conspiracy to kill -&gt; went </a:t>
            </a:r>
            <a:r>
              <a:rPr lang="en-US" sz="2600" dirty="0">
                <a:latin typeface="+mn-lt"/>
              </a:rPr>
              <a:t>to </a:t>
            </a:r>
            <a:r>
              <a:rPr lang="en-US" sz="2600" dirty="0" smtClean="0">
                <a:latin typeface="+mn-lt"/>
              </a:rPr>
              <a:t>Jerusalem</a:t>
            </a:r>
          </a:p>
          <a:p>
            <a:r>
              <a:rPr lang="en-SG" sz="2600" dirty="0" smtClean="0">
                <a:latin typeface="+mn-lt"/>
              </a:rPr>
              <a:t>  •</a:t>
            </a:r>
            <a:r>
              <a:rPr lang="en-SG" sz="2600" b="1" dirty="0">
                <a:latin typeface="+mn-lt"/>
              </a:rPr>
              <a:t>Acts </a:t>
            </a:r>
            <a:r>
              <a:rPr lang="en-SG" sz="2600" b="1" dirty="0" smtClean="0">
                <a:latin typeface="+mn-lt"/>
              </a:rPr>
              <a:t>9:29-30 </a:t>
            </a:r>
            <a:r>
              <a:rPr lang="en-SG" sz="2600" b="1" dirty="0">
                <a:latin typeface="+mn-lt"/>
              </a:rPr>
              <a:t>– </a:t>
            </a:r>
            <a:r>
              <a:rPr lang="en-SG" sz="2600" b="1" dirty="0" smtClean="0">
                <a:latin typeface="+mn-lt"/>
              </a:rPr>
              <a:t>Jerusalem</a:t>
            </a:r>
            <a:endParaRPr lang="en-SG" sz="2600" dirty="0">
              <a:latin typeface="+mn-lt"/>
            </a:endParaRPr>
          </a:p>
          <a:p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 smtClean="0">
                <a:latin typeface="+mn-lt"/>
              </a:rPr>
              <a:t>– </a:t>
            </a:r>
            <a:r>
              <a:rPr lang="en-US" sz="2600" dirty="0">
                <a:latin typeface="+mn-lt"/>
              </a:rPr>
              <a:t>Conspiracy to kill -&gt; went to </a:t>
            </a:r>
            <a:r>
              <a:rPr lang="en-US" sz="2600" dirty="0" smtClean="0">
                <a:latin typeface="+mn-lt"/>
              </a:rPr>
              <a:t>Caesarea and then Tarsus</a:t>
            </a:r>
            <a:endParaRPr lang="en-US" sz="2600" dirty="0">
              <a:latin typeface="+mn-lt"/>
            </a:endParaRPr>
          </a:p>
          <a:p>
            <a:r>
              <a:rPr lang="en-SG" sz="2600" dirty="0" smtClean="0">
                <a:latin typeface="+mn-lt"/>
              </a:rPr>
              <a:t>  •</a:t>
            </a:r>
            <a:r>
              <a:rPr lang="en-SG" sz="2600" b="1" dirty="0">
                <a:latin typeface="+mn-lt"/>
              </a:rPr>
              <a:t>Acts 14:5-7 </a:t>
            </a:r>
            <a:r>
              <a:rPr lang="en-SG" sz="2600" b="1" dirty="0" smtClean="0">
                <a:latin typeface="+mn-lt"/>
              </a:rPr>
              <a:t>- </a:t>
            </a:r>
            <a:r>
              <a:rPr lang="en-SG" sz="2600" b="1" dirty="0" err="1" smtClean="0">
                <a:latin typeface="+mn-lt"/>
              </a:rPr>
              <a:t>Iconium</a:t>
            </a:r>
            <a:endParaRPr lang="en-SG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     – Plot </a:t>
            </a:r>
            <a:r>
              <a:rPr lang="en-US" sz="2600" dirty="0">
                <a:latin typeface="+mn-lt"/>
              </a:rPr>
              <a:t>to </a:t>
            </a:r>
            <a:r>
              <a:rPr lang="en-US" sz="2600" dirty="0" smtClean="0">
                <a:latin typeface="+mn-lt"/>
              </a:rPr>
              <a:t>attack/stone -&gt; fled </a:t>
            </a:r>
            <a:r>
              <a:rPr lang="en-US" sz="2600" dirty="0">
                <a:latin typeface="+mn-lt"/>
              </a:rPr>
              <a:t>to </a:t>
            </a:r>
            <a:r>
              <a:rPr lang="en-US" sz="2600" dirty="0" err="1" smtClean="0">
                <a:latin typeface="+mn-lt"/>
              </a:rPr>
              <a:t>Lystra</a:t>
            </a:r>
            <a:r>
              <a:rPr lang="en-US" sz="2600" dirty="0" smtClean="0">
                <a:latin typeface="+mn-lt"/>
              </a:rPr>
              <a:t> </a:t>
            </a:r>
            <a:endParaRPr lang="en-US" sz="2600" dirty="0">
              <a:latin typeface="+mn-lt"/>
            </a:endParaRPr>
          </a:p>
          <a:p>
            <a:r>
              <a:rPr lang="en-SG" sz="2600" dirty="0" smtClean="0">
                <a:latin typeface="+mn-lt"/>
              </a:rPr>
              <a:t>  •</a:t>
            </a:r>
            <a:r>
              <a:rPr lang="en-SG" sz="2600" b="1" dirty="0">
                <a:latin typeface="+mn-lt"/>
              </a:rPr>
              <a:t>Acts </a:t>
            </a:r>
            <a:r>
              <a:rPr lang="en-SG" sz="2600" b="1" dirty="0" smtClean="0">
                <a:latin typeface="+mn-lt"/>
              </a:rPr>
              <a:t>17:5-10 – Thessalonica</a:t>
            </a:r>
            <a:endParaRPr lang="en-SG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     – Mob/riot/arrest -&gt; sent </a:t>
            </a:r>
            <a:r>
              <a:rPr lang="en-US" sz="2600" dirty="0">
                <a:latin typeface="+mn-lt"/>
              </a:rPr>
              <a:t>to </a:t>
            </a:r>
            <a:r>
              <a:rPr lang="en-US" sz="2600" dirty="0" smtClean="0">
                <a:latin typeface="+mn-lt"/>
              </a:rPr>
              <a:t>Berea</a:t>
            </a:r>
            <a:endParaRPr lang="en-US" sz="2600" dirty="0">
              <a:latin typeface="+mn-lt"/>
            </a:endParaRPr>
          </a:p>
          <a:p>
            <a:r>
              <a:rPr lang="en-SG" sz="2600" dirty="0" smtClean="0">
                <a:latin typeface="+mn-lt"/>
              </a:rPr>
              <a:t>  •</a:t>
            </a:r>
            <a:r>
              <a:rPr lang="en-SG" sz="2600" b="1" dirty="0">
                <a:latin typeface="+mn-lt"/>
              </a:rPr>
              <a:t>Acts </a:t>
            </a:r>
            <a:r>
              <a:rPr lang="en-SG" sz="2600" b="1" dirty="0" smtClean="0">
                <a:latin typeface="+mn-lt"/>
              </a:rPr>
              <a:t>17:13-15 – Berea </a:t>
            </a:r>
          </a:p>
          <a:p>
            <a:r>
              <a:rPr lang="en-US" sz="2600" dirty="0" smtClean="0">
                <a:latin typeface="+mn-lt"/>
              </a:rPr>
              <a:t>     – Agitated </a:t>
            </a:r>
            <a:r>
              <a:rPr lang="en-US" sz="2600" dirty="0">
                <a:latin typeface="+mn-lt"/>
              </a:rPr>
              <a:t>crowds </a:t>
            </a:r>
            <a:r>
              <a:rPr lang="en-US" sz="2600" dirty="0" smtClean="0">
                <a:latin typeface="+mn-lt"/>
              </a:rPr>
              <a:t>-&gt; sent </a:t>
            </a:r>
            <a:r>
              <a:rPr lang="en-US" sz="2600" dirty="0">
                <a:latin typeface="+mn-lt"/>
              </a:rPr>
              <a:t>to </a:t>
            </a:r>
            <a:r>
              <a:rPr lang="en-US" sz="2600" dirty="0" smtClean="0">
                <a:latin typeface="+mn-lt"/>
              </a:rPr>
              <a:t>Athens</a:t>
            </a: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  •</a:t>
            </a:r>
            <a:r>
              <a:rPr lang="en-US" sz="2600" b="1" dirty="0">
                <a:latin typeface="+mn-lt"/>
              </a:rPr>
              <a:t>Acts </a:t>
            </a:r>
            <a:r>
              <a:rPr lang="en-US" sz="2600" b="1" dirty="0" smtClean="0">
                <a:latin typeface="+mn-lt"/>
              </a:rPr>
              <a:t>19:23-20:1 – Ephesus </a:t>
            </a: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     – Riot -&gt; went to Macedonia</a:t>
            </a:r>
            <a:endParaRPr lang="en-US" sz="2600" dirty="0">
              <a:latin typeface="+mn-lt"/>
            </a:endParaRPr>
          </a:p>
          <a:p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5146" y="116632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Paul’s Response to Risk 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95536" y="620688"/>
            <a:ext cx="8572251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3200" b="1" dirty="0" smtClean="0">
                <a:latin typeface="+mn-lt"/>
              </a:rPr>
              <a:t>b. Risks as opportunities in Acts –&gt; risk embraced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600" dirty="0" smtClean="0">
              <a:latin typeface="+mn-lt"/>
              <a:cs typeface="Calibri" panose="020F0502020204030204" pitchFamily="34" charset="0"/>
            </a:endParaRPr>
          </a:p>
          <a:p>
            <a:endParaRPr lang="en-SG" sz="800" dirty="0"/>
          </a:p>
          <a:p>
            <a:r>
              <a:rPr lang="en-SG" sz="2700" dirty="0" smtClean="0"/>
              <a:t>•</a:t>
            </a:r>
            <a:r>
              <a:rPr lang="en-SG" sz="2700" b="1" dirty="0" smtClean="0">
                <a:latin typeface="+mn-lt"/>
              </a:rPr>
              <a:t>Acts </a:t>
            </a:r>
            <a:r>
              <a:rPr lang="en-SG" sz="2700" b="1" dirty="0">
                <a:latin typeface="+mn-lt"/>
              </a:rPr>
              <a:t>14:2-3 </a:t>
            </a:r>
            <a:r>
              <a:rPr lang="en-SG" sz="2700" b="1" dirty="0" smtClean="0">
                <a:latin typeface="+mn-lt"/>
              </a:rPr>
              <a:t>– </a:t>
            </a:r>
            <a:r>
              <a:rPr lang="en-SG" sz="2700" b="1" dirty="0" err="1" smtClean="0">
                <a:latin typeface="+mn-lt"/>
              </a:rPr>
              <a:t>Iconium</a:t>
            </a:r>
            <a:endParaRPr lang="en-SG" sz="2700" dirty="0">
              <a:latin typeface="+mn-lt"/>
            </a:endParaRPr>
          </a:p>
          <a:p>
            <a:r>
              <a:rPr lang="en-US" sz="2700" dirty="0" smtClean="0">
                <a:latin typeface="+mn-lt"/>
              </a:rPr>
              <a:t>  – Stirred </a:t>
            </a:r>
            <a:r>
              <a:rPr lang="en-US" sz="2700" dirty="0">
                <a:latin typeface="+mn-lt"/>
              </a:rPr>
              <a:t>up and poisoned minds against them </a:t>
            </a:r>
            <a:r>
              <a:rPr lang="en-US" sz="2700" dirty="0" smtClean="0">
                <a:latin typeface="+mn-lt"/>
              </a:rPr>
              <a:t>                                       </a:t>
            </a:r>
          </a:p>
          <a:p>
            <a:r>
              <a:rPr lang="en-US" sz="2700" dirty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>    -&gt; so </a:t>
            </a:r>
            <a:r>
              <a:rPr lang="en-US" sz="2700" dirty="0">
                <a:latin typeface="+mn-lt"/>
              </a:rPr>
              <a:t>spent considerable time there, speaking </a:t>
            </a:r>
            <a:r>
              <a:rPr lang="en-US" sz="2700" dirty="0" smtClean="0">
                <a:latin typeface="+mn-lt"/>
              </a:rPr>
              <a:t>boldly</a:t>
            </a:r>
            <a:endParaRPr lang="en-US" sz="2700" dirty="0">
              <a:latin typeface="+mn-lt"/>
            </a:endParaRPr>
          </a:p>
          <a:p>
            <a:r>
              <a:rPr lang="en-SG" sz="2700" dirty="0" smtClean="0">
                <a:latin typeface="+mn-lt"/>
              </a:rPr>
              <a:t>•</a:t>
            </a:r>
            <a:r>
              <a:rPr lang="en-SG" sz="2700" b="1" dirty="0">
                <a:latin typeface="+mn-lt"/>
              </a:rPr>
              <a:t>Acts </a:t>
            </a:r>
            <a:r>
              <a:rPr lang="en-SG" sz="2700" b="1" dirty="0" smtClean="0">
                <a:latin typeface="+mn-lt"/>
              </a:rPr>
              <a:t>16:16-40 – In prison in Philippi</a:t>
            </a:r>
            <a:endParaRPr lang="en-SG" sz="2700" dirty="0">
              <a:latin typeface="+mn-lt"/>
            </a:endParaRPr>
          </a:p>
          <a:p>
            <a:r>
              <a:rPr lang="en-SG" sz="2700" dirty="0" smtClean="0">
                <a:latin typeface="+mn-lt"/>
              </a:rPr>
              <a:t>  – Earthquake -&gt; stayed </a:t>
            </a:r>
            <a:r>
              <a:rPr lang="en-SG" sz="2700" dirty="0">
                <a:latin typeface="+mn-lt"/>
              </a:rPr>
              <a:t>and </a:t>
            </a:r>
            <a:r>
              <a:rPr lang="en-SG" sz="2700" dirty="0" smtClean="0">
                <a:latin typeface="+mn-lt"/>
              </a:rPr>
              <a:t>shared gospel with warden,</a:t>
            </a:r>
          </a:p>
          <a:p>
            <a:r>
              <a:rPr lang="en-SG" sz="2700" dirty="0">
                <a:latin typeface="+mn-lt"/>
              </a:rPr>
              <a:t> </a:t>
            </a:r>
            <a:r>
              <a:rPr lang="en-SG" sz="2700" dirty="0" smtClean="0">
                <a:latin typeface="+mn-lt"/>
              </a:rPr>
              <a:t>    demanded public apology from officials</a:t>
            </a:r>
            <a:endParaRPr lang="en-SG" sz="2700" dirty="0">
              <a:latin typeface="+mn-lt"/>
            </a:endParaRPr>
          </a:p>
          <a:p>
            <a:r>
              <a:rPr lang="en-SG" sz="2700" dirty="0">
                <a:latin typeface="+mn-lt"/>
              </a:rPr>
              <a:t>•</a:t>
            </a:r>
            <a:r>
              <a:rPr lang="en-SG" sz="2700" b="1" dirty="0">
                <a:latin typeface="+mn-lt"/>
              </a:rPr>
              <a:t>Acts 19:27-20 –Ephesus</a:t>
            </a:r>
            <a:endParaRPr lang="en-SG" sz="2700" dirty="0">
              <a:latin typeface="+mn-lt"/>
            </a:endParaRPr>
          </a:p>
          <a:p>
            <a:r>
              <a:rPr lang="en-US" sz="2700" dirty="0" smtClean="0">
                <a:latin typeface="+mn-lt"/>
              </a:rPr>
              <a:t>  – Riot -&gt; saw </a:t>
            </a:r>
            <a:r>
              <a:rPr lang="en-US" sz="2700" dirty="0">
                <a:latin typeface="+mn-lt"/>
              </a:rPr>
              <a:t>an opportunity in the crowd </a:t>
            </a:r>
            <a:r>
              <a:rPr lang="en-US" sz="2700" dirty="0" smtClean="0">
                <a:latin typeface="+mn-lt"/>
              </a:rPr>
              <a:t>so Paul</a:t>
            </a:r>
          </a:p>
          <a:p>
            <a:r>
              <a:rPr lang="en-US" sz="2700" dirty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>    preached </a:t>
            </a:r>
            <a:r>
              <a:rPr lang="en-US" sz="2700" dirty="0">
                <a:latin typeface="+mn-lt"/>
              </a:rPr>
              <a:t>to </a:t>
            </a:r>
            <a:r>
              <a:rPr lang="en-US" sz="2700" dirty="0" smtClean="0">
                <a:latin typeface="+mn-lt"/>
              </a:rPr>
              <a:t>the large audience</a:t>
            </a:r>
          </a:p>
          <a:p>
            <a:r>
              <a:rPr lang="en-SG" sz="2700" dirty="0"/>
              <a:t>•</a:t>
            </a:r>
            <a:r>
              <a:rPr lang="en-SG" sz="2700" b="1" dirty="0">
                <a:latin typeface="+mn-lt"/>
              </a:rPr>
              <a:t>Acts </a:t>
            </a:r>
            <a:r>
              <a:rPr lang="en-SG" sz="2700" b="1" dirty="0" smtClean="0">
                <a:latin typeface="+mn-lt"/>
              </a:rPr>
              <a:t>20:22-23 – 21:11-13 </a:t>
            </a:r>
            <a:r>
              <a:rPr lang="en-SG" sz="2700" b="1" dirty="0">
                <a:latin typeface="+mn-lt"/>
              </a:rPr>
              <a:t>– </a:t>
            </a:r>
            <a:r>
              <a:rPr lang="en-SG" sz="2700" b="1" dirty="0" smtClean="0">
                <a:latin typeface="+mn-lt"/>
              </a:rPr>
              <a:t>In Ephesus, Caesarea                                  </a:t>
            </a:r>
          </a:p>
          <a:p>
            <a:r>
              <a:rPr lang="en-SG" sz="2700" b="1" dirty="0">
                <a:latin typeface="+mn-lt"/>
              </a:rPr>
              <a:t> </a:t>
            </a:r>
            <a:r>
              <a:rPr lang="en-SG" sz="2700" b="1" dirty="0" smtClean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>– warned by Holy Spirit, </a:t>
            </a:r>
            <a:r>
              <a:rPr lang="en-US" sz="2700" dirty="0" err="1" smtClean="0">
                <a:latin typeface="+mn-lt"/>
              </a:rPr>
              <a:t>Agabus</a:t>
            </a:r>
            <a:r>
              <a:rPr lang="en-US" sz="2700" dirty="0" smtClean="0">
                <a:latin typeface="+mn-lt"/>
              </a:rPr>
              <a:t>, brethren in Caesarea</a:t>
            </a:r>
          </a:p>
          <a:p>
            <a:r>
              <a:rPr lang="en-US" sz="2700" dirty="0">
                <a:latin typeface="+mn-lt"/>
              </a:rPr>
              <a:t> </a:t>
            </a:r>
            <a:r>
              <a:rPr lang="en-US" sz="2700" dirty="0" smtClean="0">
                <a:latin typeface="+mn-lt"/>
              </a:rPr>
              <a:t>    and team members </a:t>
            </a:r>
            <a:r>
              <a:rPr lang="en-US" sz="2700" b="1" dirty="0" smtClean="0">
                <a:latin typeface="+mn-lt"/>
              </a:rPr>
              <a:t>-&gt;  </a:t>
            </a:r>
            <a:r>
              <a:rPr lang="en-US" sz="2700" dirty="0" smtClean="0">
                <a:latin typeface="+mn-lt"/>
              </a:rPr>
              <a:t>went to Jerusalem anyway</a:t>
            </a:r>
            <a:endParaRPr lang="en-US" sz="2700" dirty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US" altLang="en-US" sz="2800" dirty="0" smtClean="0">
                <a:latin typeface="+mn-lt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69253" y="2257316"/>
            <a:ext cx="786981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* </a:t>
            </a:r>
            <a:r>
              <a:rPr lang="en-US" sz="2800" b="1" dirty="0" smtClean="0">
                <a:latin typeface="+mn-lt"/>
              </a:rPr>
              <a:t>Our highest calling </a:t>
            </a:r>
            <a:r>
              <a:rPr lang="en-US" sz="2800" dirty="0" smtClean="0">
                <a:latin typeface="+mn-lt"/>
              </a:rPr>
              <a:t>- </a:t>
            </a:r>
            <a:r>
              <a:rPr lang="en-SG" sz="2800" dirty="0" smtClean="0">
                <a:latin typeface="+mn-lt"/>
              </a:rPr>
              <a:t>sharing </a:t>
            </a:r>
            <a:r>
              <a:rPr lang="en-SG" sz="2800" dirty="0">
                <a:latin typeface="+mn-lt"/>
              </a:rPr>
              <a:t>the good news of Jesus Christ in all its fullness with the unreached and unengaged peoples in the </a:t>
            </a:r>
            <a:r>
              <a:rPr lang="en-SG" sz="2800" dirty="0" smtClean="0">
                <a:latin typeface="+mn-lt"/>
              </a:rPr>
              <a:t>world</a:t>
            </a:r>
          </a:p>
          <a:p>
            <a:pPr>
              <a:defRPr/>
            </a:pPr>
            <a:endParaRPr lang="en-AU" sz="2800" dirty="0" smtClean="0"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* </a:t>
            </a:r>
            <a:r>
              <a:rPr lang="en-SG" sz="2800" b="1" dirty="0" smtClean="0">
                <a:latin typeface="+mn-lt"/>
              </a:rPr>
              <a:t>How</a:t>
            </a:r>
            <a:r>
              <a:rPr lang="en-SG" sz="2800" dirty="0" smtClean="0">
                <a:latin typeface="+mn-lt"/>
              </a:rPr>
              <a:t> - through </a:t>
            </a:r>
            <a:r>
              <a:rPr lang="en-SG" sz="2800" dirty="0">
                <a:latin typeface="+mn-lt"/>
              </a:rPr>
              <a:t>our lives, our words, our actions and </a:t>
            </a:r>
            <a:r>
              <a:rPr lang="en-SG" sz="2800" dirty="0" smtClean="0">
                <a:latin typeface="+mn-lt"/>
              </a:rPr>
              <a:t>relationships as disciples </a:t>
            </a:r>
            <a:r>
              <a:rPr lang="en-SG" sz="2800" dirty="0">
                <a:latin typeface="+mn-lt"/>
              </a:rPr>
              <a:t>of Jesus whose faith impacted all areas of our lives and who make similar disciples of </a:t>
            </a:r>
            <a:r>
              <a:rPr lang="en-SG" sz="2800" dirty="0" smtClean="0">
                <a:latin typeface="+mn-lt"/>
              </a:rPr>
              <a:t>Jesus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035728"/>
            <a:ext cx="648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a. Keep in mind our highest calling</a:t>
            </a:r>
            <a:endParaRPr lang="en-SG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82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00556" y="2048439"/>
            <a:ext cx="80759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* </a:t>
            </a:r>
            <a:r>
              <a:rPr lang="en-SG" sz="2800" dirty="0" smtClean="0">
                <a:latin typeface="+mn-lt"/>
              </a:rPr>
              <a:t>Paul </a:t>
            </a:r>
            <a:r>
              <a:rPr lang="en-SG" sz="2800" dirty="0">
                <a:latin typeface="+mn-lt"/>
              </a:rPr>
              <a:t>clearly refuses to give up on </a:t>
            </a:r>
            <a:r>
              <a:rPr lang="en-SG" sz="2800" b="1" dirty="0">
                <a:latin typeface="+mn-lt"/>
              </a:rPr>
              <a:t>the overall mission </a:t>
            </a:r>
            <a:r>
              <a:rPr lang="en-SG" sz="2800" dirty="0">
                <a:latin typeface="+mn-lt"/>
              </a:rPr>
              <a:t>of taking the gospel to the Gentiles while being ready to </a:t>
            </a:r>
            <a:r>
              <a:rPr lang="en-SG" sz="2800" b="1" dirty="0">
                <a:latin typeface="+mn-lt"/>
              </a:rPr>
              <a:t>be flexible </a:t>
            </a:r>
            <a:r>
              <a:rPr lang="en-SG" sz="2800" dirty="0">
                <a:latin typeface="+mn-lt"/>
              </a:rPr>
              <a:t>about how that is worked </a:t>
            </a:r>
            <a:r>
              <a:rPr lang="en-SG" sz="2800" dirty="0" smtClean="0">
                <a:latin typeface="+mn-lt"/>
              </a:rPr>
              <a:t>out</a:t>
            </a:r>
          </a:p>
          <a:p>
            <a:pPr>
              <a:defRPr/>
            </a:pPr>
            <a:endParaRPr lang="en-AU" sz="2800" dirty="0" smtClean="0"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* For </a:t>
            </a:r>
            <a:r>
              <a:rPr lang="en-SG" sz="2800" dirty="0">
                <a:latin typeface="+mn-lt"/>
              </a:rPr>
              <a:t>Paul, </a:t>
            </a:r>
            <a:r>
              <a:rPr lang="en-SG" sz="2800" b="1" dirty="0">
                <a:latin typeface="+mn-lt"/>
              </a:rPr>
              <a:t>risk and perseverance </a:t>
            </a:r>
            <a:r>
              <a:rPr lang="en-SG" sz="2800" dirty="0">
                <a:latin typeface="+mn-lt"/>
              </a:rPr>
              <a:t>went </a:t>
            </a:r>
            <a:r>
              <a:rPr lang="en-SG" sz="2800" dirty="0" smtClean="0">
                <a:latin typeface="+mn-lt"/>
              </a:rPr>
              <a:t>together </a:t>
            </a:r>
          </a:p>
          <a:p>
            <a:pPr>
              <a:defRPr/>
            </a:pPr>
            <a:endParaRPr lang="en-AU" sz="2800" dirty="0" smtClean="0"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* </a:t>
            </a:r>
            <a:r>
              <a:rPr lang="en-SG" sz="2800" b="1" dirty="0" smtClean="0">
                <a:latin typeface="+mn-lt"/>
              </a:rPr>
              <a:t>OMF </a:t>
            </a:r>
            <a:r>
              <a:rPr lang="en-SG" sz="2800" b="1" dirty="0">
                <a:latin typeface="+mn-lt"/>
              </a:rPr>
              <a:t>values </a:t>
            </a:r>
            <a:r>
              <a:rPr lang="en-SG" sz="2800" dirty="0">
                <a:latin typeface="+mn-lt"/>
              </a:rPr>
              <a:t>states that “We are passionate to reach the unreached”, by “taking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prayerful risks and persevering with the task </a:t>
            </a:r>
            <a:r>
              <a:rPr lang="en-SG" sz="2800" dirty="0">
                <a:latin typeface="+mn-lt"/>
              </a:rPr>
              <a:t>that God has given us.” </a:t>
            </a:r>
          </a:p>
          <a:p>
            <a:pPr>
              <a:defRPr/>
            </a:pP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874" y="105339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b. Be flexible and persevere</a:t>
            </a:r>
            <a:endParaRPr lang="en-SG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7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75288" y="2266436"/>
            <a:ext cx="78598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*</a:t>
            </a:r>
            <a:r>
              <a:rPr lang="en-SG" sz="2800" dirty="0" smtClean="0">
                <a:latin typeface="+mn-lt"/>
              </a:rPr>
              <a:t> Hudson </a:t>
            </a:r>
            <a:r>
              <a:rPr lang="en-SG" sz="2800" dirty="0">
                <a:latin typeface="+mn-lt"/>
              </a:rPr>
              <a:t>Taylor is said to have written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“Unless there is an element of risk in our exploits for God, there is no need for faith.” </a:t>
            </a:r>
            <a:endParaRPr lang="en-SG" sz="2800" b="1" dirty="0" smtClean="0">
              <a:solidFill>
                <a:srgbClr val="294BDB"/>
              </a:solidFill>
              <a:latin typeface="+mn-lt"/>
            </a:endParaRPr>
          </a:p>
          <a:p>
            <a:pPr>
              <a:defRPr/>
            </a:pPr>
            <a:endParaRPr lang="en-AU" sz="2800" dirty="0" smtClean="0"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*</a:t>
            </a:r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Hudson Taylor </a:t>
            </a:r>
            <a:r>
              <a:rPr lang="en-SG" sz="2800" dirty="0">
                <a:latin typeface="+mn-lt"/>
              </a:rPr>
              <a:t>refused to be satisfied with settling in the safer treaty ports but pressed to go inland. There were many risks and at times missionaries paid the cost. 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1027741"/>
            <a:ext cx="63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c. Be aware of overly risk averse</a:t>
            </a:r>
            <a:endParaRPr lang="en-SG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5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06670" y="1721144"/>
            <a:ext cx="78598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smtClean="0">
                <a:latin typeface="+mn-lt"/>
              </a:rPr>
              <a:t>*</a:t>
            </a:r>
            <a:r>
              <a:rPr lang="en-SG" sz="2800" dirty="0">
                <a:latin typeface="+mn-lt"/>
              </a:rPr>
              <a:t> Risk Management is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not about avoiding all risk</a:t>
            </a:r>
            <a:endParaRPr lang="en-AU" sz="2800" b="1" dirty="0" smtClean="0">
              <a:solidFill>
                <a:srgbClr val="294BDB"/>
              </a:solidFill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* It </a:t>
            </a:r>
            <a:r>
              <a:rPr lang="en-SG" sz="2800" dirty="0">
                <a:latin typeface="+mn-lt"/>
              </a:rPr>
              <a:t>is about trying to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ensure that we achieve </a:t>
            </a:r>
            <a:r>
              <a:rPr lang="en-SG" sz="2800" b="1" dirty="0" smtClean="0">
                <a:solidFill>
                  <a:srgbClr val="294BDB"/>
                </a:solidFill>
                <a:latin typeface="+mn-lt"/>
              </a:rPr>
              <a:t>our</a:t>
            </a:r>
          </a:p>
          <a:p>
            <a:pPr>
              <a:defRPr/>
            </a:pPr>
            <a:r>
              <a:rPr lang="en-SG" sz="2800" b="1" dirty="0" smtClean="0">
                <a:solidFill>
                  <a:srgbClr val="294BDB"/>
                </a:solidFill>
                <a:latin typeface="+mn-lt"/>
              </a:rPr>
              <a:t>  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goals </a:t>
            </a:r>
            <a:r>
              <a:rPr lang="en-SG" sz="2800" dirty="0" smtClean="0">
                <a:latin typeface="+mn-lt"/>
              </a:rPr>
              <a:t>through:-                                                                                  </a:t>
            </a:r>
          </a:p>
          <a:p>
            <a:pPr>
              <a:defRPr/>
            </a:pPr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  - reducing </a:t>
            </a:r>
            <a:r>
              <a:rPr lang="en-SG" sz="2800" dirty="0">
                <a:latin typeface="+mn-lt"/>
              </a:rPr>
              <a:t>unnecessary risk </a:t>
            </a:r>
            <a:r>
              <a:rPr lang="en-SG" sz="2800" dirty="0" smtClean="0">
                <a:latin typeface="+mn-lt"/>
              </a:rPr>
              <a:t>                                                            </a:t>
            </a:r>
          </a:p>
          <a:p>
            <a:pPr>
              <a:defRPr/>
            </a:pPr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  - being </a:t>
            </a:r>
            <a:r>
              <a:rPr lang="en-SG" sz="2800" dirty="0">
                <a:latin typeface="+mn-lt"/>
              </a:rPr>
              <a:t>ready for unavoidable </a:t>
            </a:r>
            <a:r>
              <a:rPr lang="en-SG" sz="2800" dirty="0" smtClean="0">
                <a:latin typeface="+mn-lt"/>
              </a:rPr>
              <a:t>risk 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864" y="925382"/>
            <a:ext cx="63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d. Apply Risk Assessment Process</a:t>
            </a:r>
            <a:endParaRPr lang="en-SG" sz="32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70189"/>
            <a:ext cx="5268174" cy="22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659958" y="1479122"/>
            <a:ext cx="7069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2800" b="1" dirty="0" smtClean="0">
                <a:latin typeface="+mn-lt"/>
              </a:rPr>
              <a:t>a) Risk </a:t>
            </a:r>
            <a:r>
              <a:rPr lang="en-SG" sz="2800" b="1" dirty="0" smtClean="0">
                <a:latin typeface="+mn-lt"/>
              </a:rPr>
              <a:t>identification   b</a:t>
            </a:r>
            <a:r>
              <a:rPr lang="en-SG" sz="2800" b="1" dirty="0" smtClean="0">
                <a:latin typeface="+mn-lt"/>
              </a:rPr>
              <a:t>) Risk </a:t>
            </a:r>
            <a:r>
              <a:rPr lang="en-SG" sz="2800" b="1" dirty="0" smtClean="0">
                <a:latin typeface="+mn-lt"/>
              </a:rPr>
              <a:t>analysis</a:t>
            </a:r>
            <a:r>
              <a:rPr lang="en-SG" sz="2800" dirty="0" smtClean="0">
                <a:latin typeface="+mn-lt"/>
              </a:rPr>
              <a:t> 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864" y="925382"/>
            <a:ext cx="63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d. Apply Risk Assessment Process</a:t>
            </a:r>
            <a:endParaRPr lang="en-SG" sz="32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45521"/>
            <a:ext cx="3778131" cy="3992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26166"/>
            <a:ext cx="3974357" cy="401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11560" y="2852936"/>
            <a:ext cx="33843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2800" b="1" dirty="0" smtClean="0">
                <a:latin typeface="+mn-lt"/>
              </a:rPr>
              <a:t>c) Risk evaluation</a:t>
            </a:r>
          </a:p>
          <a:p>
            <a:pPr>
              <a:defRPr/>
            </a:pPr>
            <a:endParaRPr lang="en-AU" sz="2800" b="1" dirty="0" smtClean="0">
              <a:latin typeface="+mn-lt"/>
            </a:endParaRPr>
          </a:p>
          <a:p>
            <a:pPr>
              <a:defRPr/>
            </a:pPr>
            <a:endParaRPr lang="en-SG" sz="2800" b="1" dirty="0" smtClean="0">
              <a:latin typeface="+mn-lt"/>
            </a:endParaRPr>
          </a:p>
          <a:p>
            <a:pPr>
              <a:defRPr/>
            </a:pPr>
            <a:r>
              <a:rPr lang="en-SG" sz="2800" dirty="0" smtClean="0">
                <a:latin typeface="+mn-lt"/>
              </a:rPr>
              <a:t>                                             </a:t>
            </a:r>
          </a:p>
          <a:p>
            <a:pPr>
              <a:defRPr/>
            </a:pPr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  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864" y="925382"/>
            <a:ext cx="6361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d. Apply Risk Assessment Process</a:t>
            </a:r>
            <a:endParaRPr lang="en-SG" sz="32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772816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51520" y="37268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Perspectives on Risks in Missions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992618" y="1957781"/>
            <a:ext cx="7128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AU" sz="2800" b="1" dirty="0" smtClean="0">
                <a:latin typeface="+mn-lt"/>
              </a:rPr>
              <a:t>Example: Acts 16:37  Paul in Philippi</a:t>
            </a:r>
            <a:endParaRPr lang="en-AU" sz="28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027741"/>
            <a:ext cx="6945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e</a:t>
            </a:r>
            <a:r>
              <a:rPr lang="en-US" sz="3200" b="1" dirty="0" smtClean="0">
                <a:latin typeface="+mn-lt"/>
              </a:rPr>
              <a:t>. Concern for impact on local believers</a:t>
            </a:r>
            <a:endParaRPr lang="en-SG" sz="32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618" y="2744368"/>
            <a:ext cx="7425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dirty="0" smtClean="0">
                <a:latin typeface="+mn-lt"/>
              </a:rPr>
              <a:t>* What </a:t>
            </a:r>
            <a:r>
              <a:rPr lang="en-SG" sz="2800" dirty="0">
                <a:latin typeface="+mn-lt"/>
              </a:rPr>
              <a:t>does it look like to the local people if we are always running scared? What are we teaching the young church when we pull our workers out of these risks? </a:t>
            </a:r>
            <a:endParaRPr lang="en-SG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r>
              <a:rPr lang="en-SG" sz="2800" dirty="0" smtClean="0">
                <a:latin typeface="+mn-lt"/>
              </a:rPr>
              <a:t>* Our </a:t>
            </a:r>
            <a:r>
              <a:rPr lang="en-SG" sz="2800" dirty="0">
                <a:latin typeface="+mn-lt"/>
              </a:rPr>
              <a:t>presence as </a:t>
            </a:r>
            <a:r>
              <a:rPr lang="en-SG" sz="2800" dirty="0" smtClean="0">
                <a:latin typeface="+mn-lt"/>
              </a:rPr>
              <a:t>foreigners should not endanger the safety of the local believers </a:t>
            </a:r>
            <a:endParaRPr lang="en-SG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2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BC67-B0B4-4FBB-B37F-473AF19FA62D}" type="slidenum">
              <a:rPr lang="en-US" altLang="ja-JP" smtClean="0"/>
              <a:pPr/>
              <a:t>2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1" y="116632"/>
            <a:ext cx="3831249" cy="3888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677" y="2492896"/>
            <a:ext cx="5819376" cy="3717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4907" y="766155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Should we hold it?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Should we not hold it?</a:t>
            </a:r>
            <a:endParaRPr lang="en-SG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58112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Risk averse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vs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Risk taking</a:t>
            </a:r>
            <a:endParaRPr lang="en-SG" sz="28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395536" y="228092"/>
            <a:ext cx="850741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AU" altLang="en-US" sz="1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SG" sz="3000" b="1" dirty="0" smtClean="0">
                <a:solidFill>
                  <a:srgbClr val="294BDB"/>
                </a:solidFill>
              </a:rPr>
              <a:t>Worth the Risk</a:t>
            </a:r>
            <a:endParaRPr lang="en-SG" altLang="en-US" sz="30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62601"/>
            <a:ext cx="83279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>
                <a:latin typeface="+mn-lt"/>
              </a:rPr>
              <a:t>Ralph Winter </a:t>
            </a:r>
            <a:r>
              <a:rPr lang="en-SG" sz="2800" dirty="0">
                <a:latin typeface="+mn-lt"/>
              </a:rPr>
              <a:t>often said: “Risks are not to be evaluated in terms of the probability of success, but in terms of </a:t>
            </a:r>
            <a:r>
              <a:rPr lang="en-SG" sz="2800" b="1" dirty="0">
                <a:solidFill>
                  <a:srgbClr val="294BDB"/>
                </a:solidFill>
                <a:latin typeface="+mn-lt"/>
              </a:rPr>
              <a:t>the value of the goal</a:t>
            </a:r>
            <a:r>
              <a:rPr lang="en-SG" sz="2800" dirty="0">
                <a:latin typeface="+mn-lt"/>
              </a:rPr>
              <a:t>.”  </a:t>
            </a:r>
            <a:endParaRPr lang="en-SG" sz="2800" dirty="0" smtClean="0">
              <a:latin typeface="+mn-lt"/>
            </a:endParaRPr>
          </a:p>
          <a:p>
            <a:r>
              <a:rPr lang="en-SG" sz="800" dirty="0" smtClean="0">
                <a:latin typeface="+mn-lt"/>
              </a:rPr>
              <a:t>       </a:t>
            </a:r>
            <a:endParaRPr lang="en-SG" sz="800" dirty="0">
              <a:latin typeface="+mn-lt"/>
            </a:endParaRPr>
          </a:p>
          <a:p>
            <a:r>
              <a:rPr lang="en-SG" sz="2800" dirty="0">
                <a:latin typeface="+mn-lt"/>
              </a:rPr>
              <a:t>The bigger risk (compare to our personal risk) is that the unreached will not hear the good news of Jesus Christ.      </a:t>
            </a:r>
            <a:endParaRPr lang="en-SG" sz="2800" dirty="0" smtClean="0">
              <a:latin typeface="+mn-lt"/>
            </a:endParaRPr>
          </a:p>
          <a:p>
            <a:r>
              <a:rPr lang="en-SG" sz="800" strike="sngStrike" dirty="0" smtClean="0">
                <a:latin typeface="+mn-lt"/>
              </a:rPr>
              <a:t> </a:t>
            </a:r>
            <a:r>
              <a:rPr lang="en-SG" sz="1000" strike="sngStrike" dirty="0" smtClean="0">
                <a:latin typeface="+mn-lt"/>
              </a:rPr>
              <a:t>    </a:t>
            </a:r>
            <a:r>
              <a:rPr lang="en-SG" sz="1000" dirty="0" smtClean="0">
                <a:latin typeface="+mn-lt"/>
              </a:rPr>
              <a:t>    </a:t>
            </a:r>
            <a:r>
              <a:rPr lang="en-SG" sz="2800" dirty="0" smtClean="0">
                <a:latin typeface="+mn-lt"/>
              </a:rPr>
              <a:t>            </a:t>
            </a:r>
            <a:endParaRPr lang="en-SG" sz="2800" dirty="0">
              <a:latin typeface="+mn-lt"/>
            </a:endParaRPr>
          </a:p>
          <a:p>
            <a:r>
              <a:rPr lang="en-SG" sz="2800" b="1" dirty="0">
                <a:latin typeface="+mn-lt"/>
              </a:rPr>
              <a:t>Acts 20:24   </a:t>
            </a:r>
            <a:r>
              <a:rPr lang="en-SG" sz="2800" dirty="0">
                <a:latin typeface="+mn-lt"/>
              </a:rPr>
              <a:t>Paul’s testimony - “</a:t>
            </a:r>
            <a:r>
              <a:rPr lang="en-SG" sz="2800" b="1" dirty="0">
                <a:latin typeface="+mn-lt"/>
              </a:rPr>
              <a:t>I consider my life worth nothing to me; my only aim is to finish the race and complete the task the Lord Jesus has given me—the task of testifying to the good news of God’s grace</a:t>
            </a:r>
            <a:r>
              <a:rPr lang="en-SG" sz="2800" dirty="0">
                <a:latin typeface="+mn-lt"/>
              </a:rPr>
              <a:t>.” </a:t>
            </a: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67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363" y="274638"/>
            <a:ext cx="850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Risk-taking for Missions Between the Times (Luke 21:9-19)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891" y="1588265"/>
            <a:ext cx="88569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>
                <a:latin typeface="+mn-lt"/>
              </a:rPr>
              <a:t>a. We live in </a:t>
            </a:r>
            <a:r>
              <a:rPr lang="en-US" sz="2800" b="1" dirty="0" smtClean="0">
                <a:latin typeface="+mn-lt"/>
              </a:rPr>
              <a:t>times </a:t>
            </a:r>
            <a:r>
              <a:rPr lang="en-US" sz="2800" b="1" dirty="0">
                <a:latin typeface="+mn-lt"/>
              </a:rPr>
              <a:t>of uncertainty and suffering (v9-11)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v9,10: revolutions and wars between </a:t>
            </a:r>
            <a:r>
              <a:rPr lang="en-US" sz="2800" dirty="0" smtClean="0">
                <a:latin typeface="+mn-lt"/>
              </a:rPr>
              <a:t>nations</a:t>
            </a:r>
          </a:p>
          <a:p>
            <a:pPr>
              <a:defRPr/>
            </a:pPr>
            <a:endParaRPr lang="en-US" altLang="en-US" sz="1600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>
                <a:latin typeface="+mn-lt"/>
              </a:rPr>
              <a:t>v11: earthquakes, famines, pestilences </a:t>
            </a:r>
            <a:endParaRPr lang="en-US" sz="2800" dirty="0" smtClean="0">
              <a:latin typeface="+mn-lt"/>
            </a:endParaRPr>
          </a:p>
          <a:p>
            <a:pPr>
              <a:defRPr/>
            </a:pPr>
            <a:endParaRPr lang="en-US" altLang="en-US" sz="1600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 smtClean="0">
                <a:latin typeface="+mn-lt"/>
                <a:cs typeface="Calibri" panose="020F0502020204030204" pitchFamily="34" charset="0"/>
              </a:rPr>
              <a:t>VUCA world - </a:t>
            </a:r>
            <a:r>
              <a:rPr lang="en-US" sz="2800" dirty="0">
                <a:latin typeface="+mn-lt"/>
              </a:rPr>
              <a:t>volatility, uncertainty, </a:t>
            </a:r>
            <a:r>
              <a:rPr lang="en-US" sz="2800" dirty="0" smtClean="0">
                <a:latin typeface="+mn-lt"/>
              </a:rPr>
              <a:t>complexity, </a:t>
            </a:r>
            <a:r>
              <a:rPr lang="en-US" sz="2800" dirty="0">
                <a:latin typeface="+mn-lt"/>
              </a:rPr>
              <a:t>ambiguity 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390" y="4357860"/>
            <a:ext cx="8571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94BDB"/>
                </a:solidFill>
                <a:latin typeface="+mn-lt"/>
              </a:rPr>
              <a:t>John </a:t>
            </a:r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Piper </a:t>
            </a:r>
            <a:r>
              <a:rPr lang="en-US" sz="2800" dirty="0" smtClean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Risk is woven into the fabric of our finite lives. We cannot avoid risk even if we want to.” </a:t>
            </a:r>
            <a:r>
              <a:rPr lang="en-US" sz="2800" dirty="0" smtClean="0">
                <a:latin typeface="+mn-lt"/>
              </a:rPr>
              <a:t>   He warns of                      “the </a:t>
            </a:r>
            <a:r>
              <a:rPr lang="en-US" sz="2800" dirty="0">
                <a:latin typeface="+mn-lt"/>
              </a:rPr>
              <a:t>myth of safety” and </a:t>
            </a:r>
            <a:r>
              <a:rPr lang="en-US" sz="2800" dirty="0" smtClean="0">
                <a:latin typeface="+mn-lt"/>
              </a:rPr>
              <a:t>“the </a:t>
            </a:r>
            <a:r>
              <a:rPr lang="en-US" sz="2800" dirty="0">
                <a:latin typeface="+mn-lt"/>
              </a:rPr>
              <a:t>enchantment of </a:t>
            </a:r>
            <a:r>
              <a:rPr lang="en-US" sz="2800" dirty="0" smtClean="0">
                <a:latin typeface="+mn-lt"/>
              </a:rPr>
              <a:t>security, which is a mirage. It does not exist.”  </a:t>
            </a:r>
            <a:endParaRPr lang="en-SG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1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363" y="274638"/>
            <a:ext cx="850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Risk-taking for Missions Between the Times (Luke 21:9-19)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891" y="1588265"/>
            <a:ext cx="88569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n-lt"/>
              </a:rPr>
              <a:t>b. </a:t>
            </a:r>
            <a:r>
              <a:rPr lang="en-US" sz="2800" b="1" dirty="0">
                <a:latin typeface="+mn-lt"/>
              </a:rPr>
              <a:t>We </a:t>
            </a:r>
            <a:r>
              <a:rPr lang="en-US" sz="2800" b="1" dirty="0" smtClean="0">
                <a:latin typeface="+mn-lt"/>
              </a:rPr>
              <a:t>as believers will experience additional suffering                    </a:t>
            </a:r>
            <a:r>
              <a:rPr lang="en-US" sz="2800" b="1" dirty="0">
                <a:latin typeface="+mn-lt"/>
              </a:rPr>
              <a:t>(</a:t>
            </a:r>
            <a:r>
              <a:rPr lang="en-US" sz="2800" b="1" dirty="0" smtClean="0">
                <a:latin typeface="+mn-lt"/>
              </a:rPr>
              <a:t>v12, 16, 17)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+mn-lt"/>
              </a:rPr>
              <a:t>* Hatred, persecutions, imprisonment and death</a:t>
            </a:r>
          </a:p>
          <a:p>
            <a:pPr>
              <a:defRPr/>
            </a:pPr>
            <a:endParaRPr lang="en-US" altLang="en-US" sz="1600" dirty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b="1" dirty="0" smtClean="0">
                <a:latin typeface="+mn-lt"/>
              </a:rPr>
              <a:t>Mark 10:30   </a:t>
            </a:r>
            <a:r>
              <a:rPr lang="en-US" sz="2800" dirty="0" smtClean="0">
                <a:latin typeface="+mn-lt"/>
              </a:rPr>
              <a:t>“and with them persecution” </a:t>
            </a:r>
          </a:p>
          <a:p>
            <a:pPr>
              <a:defRPr/>
            </a:pPr>
            <a:endParaRPr lang="en-US" altLang="en-US" sz="16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91" y="4252457"/>
            <a:ext cx="878761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Ajith Fernando: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18x in NT  joy &amp; suffering found together</a:t>
            </a:r>
          </a:p>
          <a:p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John 16:33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“In this world you will have trouble.  But…”</a:t>
            </a:r>
          </a:p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 Peter 4:12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“fiery ordeal… as though something strange”</a:t>
            </a:r>
            <a:endParaRPr lang="en-SG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5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363" y="274638"/>
            <a:ext cx="850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Risk-taking for Missions Between the Times (Luke 21:9-19)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891" y="1567965"/>
            <a:ext cx="885698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n-lt"/>
              </a:rPr>
              <a:t>c. </a:t>
            </a:r>
            <a:r>
              <a:rPr lang="en-US" sz="2800" b="1" dirty="0">
                <a:latin typeface="+mn-lt"/>
              </a:rPr>
              <a:t>We </a:t>
            </a:r>
            <a:r>
              <a:rPr lang="en-US" sz="2800" b="1" dirty="0" smtClean="0">
                <a:latin typeface="+mn-lt"/>
              </a:rPr>
              <a:t>are witnesses in this VUCA world </a:t>
            </a:r>
            <a:r>
              <a:rPr lang="en-US" sz="2800" b="1" dirty="0">
                <a:latin typeface="+mn-lt"/>
              </a:rPr>
              <a:t>(</a:t>
            </a:r>
            <a:r>
              <a:rPr lang="en-US" sz="2800" b="1" dirty="0" smtClean="0">
                <a:latin typeface="+mn-lt"/>
              </a:rPr>
              <a:t>v13)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+mn-lt"/>
              </a:rPr>
              <a:t>V13 “This will be our opportunity to bear witness” (ESV)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>
                <a:latin typeface="+mn-lt"/>
              </a:rPr>
              <a:t>Crisis </a:t>
            </a:r>
            <a:r>
              <a:rPr lang="en-US" sz="2800" dirty="0">
                <a:latin typeface="+mn-lt"/>
              </a:rPr>
              <a:t>(</a:t>
            </a:r>
            <a:r>
              <a:rPr lang="zh-TW" altLang="en-US" sz="2800" dirty="0">
                <a:latin typeface="+mn-lt"/>
              </a:rPr>
              <a:t>危機</a:t>
            </a:r>
            <a:r>
              <a:rPr lang="en-SG" sz="2800" dirty="0" smtClean="0">
                <a:latin typeface="+mn-lt"/>
              </a:rPr>
              <a:t>) = </a:t>
            </a:r>
            <a:r>
              <a:rPr lang="en-SG" sz="2800" dirty="0">
                <a:latin typeface="+mn-lt"/>
              </a:rPr>
              <a:t>risk </a:t>
            </a:r>
            <a:r>
              <a:rPr lang="en-US" sz="2800" dirty="0"/>
              <a:t>(</a:t>
            </a:r>
            <a:r>
              <a:rPr lang="zh-TW" altLang="en-US" sz="2800" dirty="0" smtClean="0"/>
              <a:t>危</a:t>
            </a:r>
            <a:r>
              <a:rPr lang="en-SG" sz="2800" dirty="0" smtClean="0"/>
              <a:t>) </a:t>
            </a:r>
            <a:r>
              <a:rPr lang="en-SG" sz="2800" dirty="0" smtClean="0">
                <a:latin typeface="+mn-lt"/>
              </a:rPr>
              <a:t>and opportunity </a:t>
            </a:r>
            <a:r>
              <a:rPr lang="en-US" sz="2800" dirty="0" smtClean="0"/>
              <a:t>(</a:t>
            </a:r>
            <a:r>
              <a:rPr lang="zh-TW" altLang="en-US" sz="2800" dirty="0" smtClean="0"/>
              <a:t>機</a:t>
            </a:r>
            <a:r>
              <a:rPr lang="en-SG" sz="2800" dirty="0"/>
              <a:t>)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891" y="3720575"/>
            <a:ext cx="87876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William Godwin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on 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Redeeming Risk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”</a:t>
            </a:r>
          </a:p>
          <a:p>
            <a:endParaRPr lang="en-US" sz="1400" b="1" dirty="0">
              <a:solidFill>
                <a:srgbClr val="294BDB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“Risk is not entirely negative ... to be removed, reduced              or mitigated.”</a:t>
            </a:r>
          </a:p>
          <a:p>
            <a:endParaRPr lang="en-US" sz="1200" b="1" dirty="0">
              <a:solidFill>
                <a:srgbClr val="294BDB"/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“Risk </a:t>
            </a:r>
            <a:r>
              <a:rPr lang="en-US" sz="2800" dirty="0">
                <a:latin typeface="+mn-lt"/>
              </a:rPr>
              <a:t>is defined by both </a:t>
            </a:r>
            <a:r>
              <a:rPr lang="en-US" sz="2800" b="1" dirty="0">
                <a:latin typeface="+mn-lt"/>
              </a:rPr>
              <a:t>threat</a:t>
            </a:r>
            <a:r>
              <a:rPr lang="en-US" sz="2800" dirty="0">
                <a:latin typeface="+mn-lt"/>
              </a:rPr>
              <a:t> and </a:t>
            </a:r>
            <a:r>
              <a:rPr lang="en-US" sz="2800" b="1" dirty="0">
                <a:latin typeface="+mn-lt"/>
              </a:rPr>
              <a:t>opportunity</a:t>
            </a:r>
            <a:r>
              <a:rPr lang="en-US" sz="2800" dirty="0">
                <a:latin typeface="+mn-lt"/>
              </a:rPr>
              <a:t> in a relationship of creative tension.”</a:t>
            </a:r>
            <a:endParaRPr lang="en-SG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E04B93D-3FAB-44DC-8CCD-2270BD9A93F1}" type="slidenum">
              <a:rPr lang="en-SG" alt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SG" altLang="en-US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363" y="274638"/>
            <a:ext cx="850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Risk-taking for Missions Between the Times (Luke 21:9-19)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20891" y="1567965"/>
            <a:ext cx="885698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n-lt"/>
              </a:rPr>
              <a:t>d. </a:t>
            </a:r>
            <a:r>
              <a:rPr lang="en-US" sz="2800" b="1" dirty="0">
                <a:latin typeface="+mn-lt"/>
              </a:rPr>
              <a:t>We </a:t>
            </a:r>
            <a:r>
              <a:rPr lang="en-US" sz="2800" b="1" dirty="0" smtClean="0">
                <a:latin typeface="+mn-lt"/>
              </a:rPr>
              <a:t>are called to take risks for the gospel </a:t>
            </a:r>
            <a:r>
              <a:rPr lang="en-US" sz="2800" b="1" dirty="0">
                <a:latin typeface="+mn-lt"/>
              </a:rPr>
              <a:t>(</a:t>
            </a:r>
            <a:r>
              <a:rPr lang="en-US" sz="2800" b="1" dirty="0" smtClean="0">
                <a:latin typeface="+mn-lt"/>
              </a:rPr>
              <a:t>v14,15,18,19)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+mn-lt"/>
              </a:rPr>
              <a:t>Acts 15:5         Leaders for the early church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>
                <a:latin typeface="+mn-lt"/>
              </a:rPr>
              <a:t>Romans 16:3   Priscilla and Aquila</a:t>
            </a:r>
          </a:p>
          <a:p>
            <a:pPr>
              <a:defRPr/>
            </a:pPr>
            <a:endParaRPr lang="en-US" sz="1200" dirty="0" smtClean="0">
              <a:latin typeface="+mn-lt"/>
            </a:endParaRPr>
          </a:p>
          <a:p>
            <a:pPr>
              <a:defRPr/>
            </a:pPr>
            <a:r>
              <a:rPr lang="en-US" sz="2800" dirty="0" smtClean="0">
                <a:latin typeface="+mn-lt"/>
              </a:rPr>
              <a:t>Phil. 2:27, 30   </a:t>
            </a:r>
            <a:r>
              <a:rPr lang="en-US" sz="2800" dirty="0" err="1" smtClean="0">
                <a:latin typeface="+mn-lt"/>
              </a:rPr>
              <a:t>Epaphroditus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425" y="4221088"/>
            <a:ext cx="84900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v9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“Do not be frightened”</a:t>
            </a:r>
          </a:p>
          <a:p>
            <a:endParaRPr lang="en-US" sz="1400" b="1" dirty="0">
              <a:solidFill>
                <a:srgbClr val="294BDB"/>
              </a:solidFill>
              <a:latin typeface="+mn-lt"/>
            </a:endParaRPr>
          </a:p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v14, 15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“Do not worry beforehand…”</a:t>
            </a:r>
          </a:p>
          <a:p>
            <a:endParaRPr lang="en-US" sz="1200" b="1" dirty="0">
              <a:solidFill>
                <a:srgbClr val="294BDB"/>
              </a:solidFill>
              <a:latin typeface="+mn-lt"/>
            </a:endParaRPr>
          </a:p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v18,19</a:t>
            </a:r>
            <a:r>
              <a:rPr lang="en-US" sz="2800" dirty="0" smtClean="0">
                <a:latin typeface="+mn-lt"/>
              </a:rPr>
              <a:t>   “Not </a:t>
            </a:r>
            <a:r>
              <a:rPr lang="en-US" sz="2800" dirty="0">
                <a:latin typeface="+mn-lt"/>
              </a:rPr>
              <a:t>a hair of your head will perish. By </a:t>
            </a:r>
            <a:r>
              <a:rPr lang="en-US" sz="2800" dirty="0" smtClean="0">
                <a:latin typeface="+mn-lt"/>
              </a:rPr>
              <a:t>standing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              </a:t>
            </a:r>
            <a:r>
              <a:rPr lang="en-US" sz="2800" dirty="0">
                <a:latin typeface="+mn-lt"/>
              </a:rPr>
              <a:t>firm you will gain life.” </a:t>
            </a:r>
            <a:endParaRPr lang="en-SG" sz="2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7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journey of faith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80" y="188640"/>
            <a:ext cx="7982959" cy="55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-405" y="5807221"/>
            <a:ext cx="8928992" cy="48641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drawing of the pavilion at the OMF International Headquarters in SG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F51E1B-5AEE-405A-8762-45F8B0FCC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33363" y="274638"/>
            <a:ext cx="8507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Risk and Missions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14:25-35 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87016" y="1844824"/>
            <a:ext cx="885698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>
              <a:buAutoNum type="alphaLcPeriod"/>
              <a:defRPr/>
            </a:pPr>
            <a:r>
              <a:rPr lang="en-SG" sz="3200" b="1" dirty="0" smtClean="0">
                <a:latin typeface="+mn-lt"/>
              </a:rPr>
              <a:t>Risks </a:t>
            </a:r>
            <a:r>
              <a:rPr lang="en-SG" sz="3200" b="1" dirty="0">
                <a:latin typeface="+mn-lt"/>
              </a:rPr>
              <a:t>because we are called to serve in </a:t>
            </a:r>
            <a:r>
              <a:rPr lang="en-SG" sz="3200" b="1" dirty="0" smtClean="0">
                <a:latin typeface="+mn-lt"/>
              </a:rPr>
              <a:t>                      more dangerous/less developed contexts 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r>
              <a:rPr lang="en-SG" sz="2800" dirty="0">
                <a:latin typeface="+mn-lt"/>
              </a:rPr>
              <a:t>• Higher risks of traffic </a:t>
            </a:r>
            <a:r>
              <a:rPr lang="en-SG" sz="2800" dirty="0" smtClean="0">
                <a:latin typeface="+mn-lt"/>
              </a:rPr>
              <a:t>accident</a:t>
            </a:r>
          </a:p>
          <a:p>
            <a:r>
              <a:rPr lang="en-SG" sz="1200" dirty="0" smtClean="0">
                <a:latin typeface="+mn-lt"/>
              </a:rPr>
              <a:t> </a:t>
            </a:r>
            <a:endParaRPr lang="en-SG" sz="1200" dirty="0">
              <a:latin typeface="+mn-lt"/>
            </a:endParaRPr>
          </a:p>
          <a:p>
            <a:r>
              <a:rPr lang="en-SG" sz="2800" dirty="0">
                <a:latin typeface="+mn-lt"/>
              </a:rPr>
              <a:t>• Higher risks of violent </a:t>
            </a:r>
            <a:r>
              <a:rPr lang="en-SG" sz="2800" dirty="0" smtClean="0">
                <a:latin typeface="+mn-lt"/>
              </a:rPr>
              <a:t>robbery</a:t>
            </a:r>
          </a:p>
          <a:p>
            <a:endParaRPr lang="en-SG" sz="1200" dirty="0">
              <a:latin typeface="+mn-lt"/>
            </a:endParaRPr>
          </a:p>
          <a:p>
            <a:r>
              <a:rPr lang="en-SG" sz="2800" dirty="0">
                <a:latin typeface="+mn-lt"/>
              </a:rPr>
              <a:t>• Higher risks of illness due to air </a:t>
            </a:r>
            <a:r>
              <a:rPr lang="en-SG" sz="2800" dirty="0" smtClean="0">
                <a:latin typeface="+mn-lt"/>
              </a:rPr>
              <a:t>pollution/unclean water</a:t>
            </a:r>
          </a:p>
          <a:p>
            <a:r>
              <a:rPr lang="en-SG" sz="1200" dirty="0" smtClean="0">
                <a:latin typeface="+mn-lt"/>
              </a:rPr>
              <a:t> </a:t>
            </a:r>
            <a:endParaRPr lang="en-SG" sz="1200" dirty="0">
              <a:latin typeface="+mn-lt"/>
            </a:endParaRPr>
          </a:p>
          <a:p>
            <a:r>
              <a:rPr lang="en-SG" sz="2800" dirty="0">
                <a:latin typeface="+mn-lt"/>
              </a:rPr>
              <a:t>• Higher risks to health because of poorer </a:t>
            </a:r>
            <a:r>
              <a:rPr lang="en-SG" sz="2800" dirty="0" smtClean="0">
                <a:latin typeface="+mn-lt"/>
              </a:rPr>
              <a:t>healthcare</a:t>
            </a:r>
          </a:p>
          <a:p>
            <a:endParaRPr lang="en-SG" sz="1200" dirty="0">
              <a:latin typeface="+mn-lt"/>
            </a:endParaRPr>
          </a:p>
          <a:p>
            <a:r>
              <a:rPr lang="en-SG" sz="2800" dirty="0">
                <a:latin typeface="+mn-lt"/>
              </a:rPr>
              <a:t>• Higher risk of </a:t>
            </a:r>
            <a:r>
              <a:rPr lang="en-SG" sz="2800" dirty="0" smtClean="0">
                <a:latin typeface="+mn-lt"/>
              </a:rPr>
              <a:t>natural disasters and poor infrastructure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75147" y="260648"/>
            <a:ext cx="8507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AU" altLang="en-US" sz="3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Risk and Missions </a:t>
            </a:r>
            <a:endParaRPr lang="en-SG" altLang="en-US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95535" y="1149127"/>
            <a:ext cx="841724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SG" sz="3200" b="1" dirty="0" smtClean="0">
                <a:latin typeface="+mn-lt"/>
              </a:rPr>
              <a:t>b. Risks </a:t>
            </a:r>
            <a:r>
              <a:rPr lang="en-SG" sz="3200" b="1" dirty="0">
                <a:latin typeface="+mn-lt"/>
              </a:rPr>
              <a:t>because </a:t>
            </a:r>
            <a:r>
              <a:rPr lang="en-SG" sz="3200" b="1" dirty="0" smtClean="0">
                <a:latin typeface="+mn-lt"/>
              </a:rPr>
              <a:t>of our testimony to Christ and</a:t>
            </a:r>
          </a:p>
          <a:p>
            <a:pPr>
              <a:defRPr/>
            </a:pPr>
            <a:r>
              <a:rPr lang="en-SG" sz="3200" b="1" dirty="0">
                <a:latin typeface="+mn-lt"/>
              </a:rPr>
              <a:t> </a:t>
            </a:r>
            <a:r>
              <a:rPr lang="en-SG" sz="3200" b="1" dirty="0" smtClean="0">
                <a:latin typeface="+mn-lt"/>
              </a:rPr>
              <a:t>    opposition to it </a:t>
            </a:r>
            <a:endParaRPr lang="en-SG" sz="2800" dirty="0">
              <a:latin typeface="+mn-lt"/>
            </a:endParaRPr>
          </a:p>
          <a:p>
            <a:pPr>
              <a:defRPr/>
            </a:pPr>
            <a:endParaRPr lang="en-US" altLang="en-US" sz="1600" dirty="0" smtClean="0">
              <a:latin typeface="+mn-lt"/>
              <a:cs typeface="Calibri" panose="020F0502020204030204" pitchFamily="34" charset="0"/>
            </a:endParaRPr>
          </a:p>
          <a:p>
            <a:r>
              <a:rPr lang="en-SG" sz="2800" dirty="0" smtClean="0">
                <a:latin typeface="+mn-lt"/>
              </a:rPr>
              <a:t>• Risk </a:t>
            </a:r>
            <a:r>
              <a:rPr lang="en-SG" sz="2800" dirty="0">
                <a:latin typeface="+mn-lt"/>
              </a:rPr>
              <a:t>of hostility, rejection, even violence, because </a:t>
            </a:r>
            <a:r>
              <a:rPr lang="en-SG" sz="2800" dirty="0" smtClean="0">
                <a:latin typeface="+mn-lt"/>
              </a:rPr>
              <a:t>we</a:t>
            </a:r>
          </a:p>
          <a:p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  </a:t>
            </a:r>
            <a:r>
              <a:rPr lang="en-SG" sz="2800" dirty="0">
                <a:latin typeface="+mn-lt"/>
              </a:rPr>
              <a:t>are </a:t>
            </a:r>
            <a:r>
              <a:rPr lang="en-SG" sz="2800" dirty="0" smtClean="0">
                <a:latin typeface="+mn-lt"/>
              </a:rPr>
              <a:t>foreigners </a:t>
            </a:r>
            <a:r>
              <a:rPr lang="en-SG" sz="2800" dirty="0">
                <a:latin typeface="+mn-lt"/>
              </a:rPr>
              <a:t>and we share the </a:t>
            </a:r>
            <a:r>
              <a:rPr lang="en-SG" sz="2800" dirty="0" smtClean="0">
                <a:latin typeface="+mn-lt"/>
              </a:rPr>
              <a:t>gospel</a:t>
            </a:r>
          </a:p>
          <a:p>
            <a:endParaRPr lang="en-SG" sz="2000" dirty="0" smtClean="0">
              <a:latin typeface="+mn-lt"/>
            </a:endParaRPr>
          </a:p>
          <a:p>
            <a:r>
              <a:rPr lang="en-SG" sz="2800" dirty="0"/>
              <a:t>• </a:t>
            </a:r>
            <a:r>
              <a:rPr lang="en-GB" sz="2800" dirty="0" smtClean="0">
                <a:latin typeface="+mn-lt"/>
              </a:rPr>
              <a:t>Risk </a:t>
            </a:r>
            <a:r>
              <a:rPr lang="en-GB" sz="2800" dirty="0">
                <a:latin typeface="+mn-lt"/>
              </a:rPr>
              <a:t>of struggling with bribery, corruption and </a:t>
            </a:r>
            <a:r>
              <a:rPr lang="en-GB" sz="2800" dirty="0" smtClean="0">
                <a:latin typeface="+mn-lt"/>
              </a:rPr>
              <a:t>injustice</a:t>
            </a:r>
          </a:p>
          <a:p>
            <a:endParaRPr lang="en-GB" sz="2000" dirty="0" smtClean="0">
              <a:latin typeface="+mn-lt"/>
            </a:endParaRPr>
          </a:p>
          <a:p>
            <a:r>
              <a:rPr lang="en-SG" sz="2800" dirty="0"/>
              <a:t>• </a:t>
            </a:r>
            <a:r>
              <a:rPr lang="en-SG" sz="2800" dirty="0" smtClean="0">
                <a:latin typeface="+mn-lt"/>
              </a:rPr>
              <a:t>Risk </a:t>
            </a:r>
            <a:r>
              <a:rPr lang="en-SG" sz="2800" dirty="0">
                <a:latin typeface="+mn-lt"/>
              </a:rPr>
              <a:t>of governments criminalizing our work </a:t>
            </a:r>
            <a:r>
              <a:rPr lang="en-SG" sz="2800" dirty="0" smtClean="0">
                <a:latin typeface="+mn-lt"/>
              </a:rPr>
              <a:t>as</a:t>
            </a:r>
          </a:p>
          <a:p>
            <a:r>
              <a:rPr lang="en-SG" sz="2800" dirty="0">
                <a:latin typeface="+mn-lt"/>
              </a:rPr>
              <a:t> </a:t>
            </a:r>
            <a:r>
              <a:rPr lang="en-SG" sz="2800" dirty="0" smtClean="0">
                <a:latin typeface="+mn-lt"/>
              </a:rPr>
              <a:t>  </a:t>
            </a:r>
            <a:r>
              <a:rPr lang="en-SG" sz="2800" dirty="0">
                <a:latin typeface="+mn-lt"/>
              </a:rPr>
              <a:t>proselyting the locals or as blasphemy.  </a:t>
            </a:r>
            <a:endParaRPr lang="en-US" altLang="en-US" sz="2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480" y="5373216"/>
            <a:ext cx="800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94BDB"/>
                </a:solidFill>
                <a:latin typeface="+mn-lt"/>
              </a:rPr>
              <a:t>Resulting in increased risk of suspicion, hostility, surveillance, arrest, detention, deportation or death</a:t>
            </a:r>
            <a:endParaRPr lang="en-SG" sz="2800" b="1" dirty="0">
              <a:solidFill>
                <a:srgbClr val="294BD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Monday Prayers 2015-03-23 Germany</Template>
  <TotalTime>6370</TotalTime>
  <Words>1377</Words>
  <Application>Microsoft Office PowerPoint</Application>
  <PresentationFormat>On-screen Show (4:3)</PresentationFormat>
  <Paragraphs>199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Century Gothic</vt:lpstr>
      <vt:lpstr>Tahoma</vt:lpstr>
      <vt:lpstr>Custom Design</vt:lpstr>
      <vt:lpstr>1_Custom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Monday Morning Prayers</dc:title>
  <dc:creator>GDAssist</dc:creator>
  <cp:lastModifiedBy>Calvin Ma</cp:lastModifiedBy>
  <cp:revision>481</cp:revision>
  <dcterms:created xsi:type="dcterms:W3CDTF">2015-05-04T08:39:43Z</dcterms:created>
  <dcterms:modified xsi:type="dcterms:W3CDTF">2021-08-20T05:19:58Z</dcterms:modified>
</cp:coreProperties>
</file>