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7" r:id="rId1"/>
    <p:sldMasterId id="2147483795" r:id="rId2"/>
    <p:sldMasterId id="2147483807" r:id="rId3"/>
  </p:sldMasterIdLst>
  <p:notesMasterIdLst>
    <p:notesMasterId r:id="rId28"/>
  </p:notesMasterIdLst>
  <p:handoutMasterIdLst>
    <p:handoutMasterId r:id="rId29"/>
  </p:handoutMasterIdLst>
  <p:sldIdLst>
    <p:sldId id="483" r:id="rId4"/>
    <p:sldId id="497" r:id="rId5"/>
    <p:sldId id="498" r:id="rId6"/>
    <p:sldId id="499" r:id="rId7"/>
    <p:sldId id="500" r:id="rId8"/>
    <p:sldId id="501" r:id="rId9"/>
    <p:sldId id="502" r:id="rId10"/>
    <p:sldId id="503" r:id="rId11"/>
    <p:sldId id="504" r:id="rId12"/>
    <p:sldId id="505" r:id="rId13"/>
    <p:sldId id="506" r:id="rId14"/>
    <p:sldId id="507" r:id="rId15"/>
    <p:sldId id="508" r:id="rId16"/>
    <p:sldId id="509" r:id="rId17"/>
    <p:sldId id="510" r:id="rId18"/>
    <p:sldId id="511" r:id="rId19"/>
    <p:sldId id="512" r:id="rId20"/>
    <p:sldId id="513" r:id="rId21"/>
    <p:sldId id="514" r:id="rId22"/>
    <p:sldId id="515" r:id="rId23"/>
    <p:sldId id="516" r:id="rId24"/>
    <p:sldId id="518" r:id="rId25"/>
    <p:sldId id="517" r:id="rId26"/>
    <p:sldId id="519" r:id="rId27"/>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Tahoma" panose="020B0604030504040204" pitchFamily="34" charset="0"/>
        <a:ea typeface="ＭＳ Ｐゴシック" panose="020B0600070205080204" pitchFamily="34" charset="-128"/>
        <a:cs typeface="+mn-cs"/>
      </a:defRPr>
    </a:lvl1pPr>
    <a:lvl2pPr marL="457200" algn="l" rtl="0" fontAlgn="base">
      <a:spcBef>
        <a:spcPct val="0"/>
      </a:spcBef>
      <a:spcAft>
        <a:spcPct val="0"/>
      </a:spcAft>
      <a:defRPr kumimoji="1" kern="1200">
        <a:solidFill>
          <a:schemeClr val="tx1"/>
        </a:solidFill>
        <a:latin typeface="Tahoma" panose="020B0604030504040204" pitchFamily="34" charset="0"/>
        <a:ea typeface="ＭＳ Ｐゴシック" panose="020B0600070205080204" pitchFamily="34" charset="-128"/>
        <a:cs typeface="+mn-cs"/>
      </a:defRPr>
    </a:lvl2pPr>
    <a:lvl3pPr marL="914400" algn="l" rtl="0" fontAlgn="base">
      <a:spcBef>
        <a:spcPct val="0"/>
      </a:spcBef>
      <a:spcAft>
        <a:spcPct val="0"/>
      </a:spcAft>
      <a:defRPr kumimoji="1" kern="1200">
        <a:solidFill>
          <a:schemeClr val="tx1"/>
        </a:solidFill>
        <a:latin typeface="Tahoma" panose="020B0604030504040204" pitchFamily="34" charset="0"/>
        <a:ea typeface="ＭＳ Ｐゴシック" panose="020B0600070205080204" pitchFamily="34" charset="-128"/>
        <a:cs typeface="+mn-cs"/>
      </a:defRPr>
    </a:lvl3pPr>
    <a:lvl4pPr marL="1371600" algn="l" rtl="0" fontAlgn="base">
      <a:spcBef>
        <a:spcPct val="0"/>
      </a:spcBef>
      <a:spcAft>
        <a:spcPct val="0"/>
      </a:spcAft>
      <a:defRPr kumimoji="1" kern="1200">
        <a:solidFill>
          <a:schemeClr val="tx1"/>
        </a:solidFill>
        <a:latin typeface="Tahoma" panose="020B0604030504040204" pitchFamily="34" charset="0"/>
        <a:ea typeface="ＭＳ Ｐゴシック" panose="020B0600070205080204" pitchFamily="34" charset="-128"/>
        <a:cs typeface="+mn-cs"/>
      </a:defRPr>
    </a:lvl4pPr>
    <a:lvl5pPr marL="1828800" algn="l" rtl="0" fontAlgn="base">
      <a:spcBef>
        <a:spcPct val="0"/>
      </a:spcBef>
      <a:spcAft>
        <a:spcPct val="0"/>
      </a:spcAft>
      <a:defRPr kumimoji="1" kern="1200">
        <a:solidFill>
          <a:schemeClr val="tx1"/>
        </a:solidFill>
        <a:latin typeface="Tahoma" panose="020B0604030504040204" pitchFamily="34" charset="0"/>
        <a:ea typeface="ＭＳ Ｐゴシック" panose="020B0600070205080204" pitchFamily="34" charset="-128"/>
        <a:cs typeface="+mn-cs"/>
      </a:defRPr>
    </a:lvl5pPr>
    <a:lvl6pPr marL="2286000" algn="l" defTabSz="914400" rtl="0" eaLnBrk="1" latinLnBrk="0" hangingPunct="1">
      <a:defRPr kumimoji="1" kern="1200">
        <a:solidFill>
          <a:schemeClr val="tx1"/>
        </a:solidFill>
        <a:latin typeface="Tahoma" panose="020B0604030504040204" pitchFamily="34" charset="0"/>
        <a:ea typeface="ＭＳ Ｐゴシック" panose="020B0600070205080204" pitchFamily="34" charset="-128"/>
        <a:cs typeface="+mn-cs"/>
      </a:defRPr>
    </a:lvl6pPr>
    <a:lvl7pPr marL="2743200" algn="l" defTabSz="914400" rtl="0" eaLnBrk="1" latinLnBrk="0" hangingPunct="1">
      <a:defRPr kumimoji="1" kern="1200">
        <a:solidFill>
          <a:schemeClr val="tx1"/>
        </a:solidFill>
        <a:latin typeface="Tahoma" panose="020B0604030504040204" pitchFamily="34" charset="0"/>
        <a:ea typeface="ＭＳ Ｐゴシック" panose="020B0600070205080204" pitchFamily="34" charset="-128"/>
        <a:cs typeface="+mn-cs"/>
      </a:defRPr>
    </a:lvl7pPr>
    <a:lvl8pPr marL="3200400" algn="l" defTabSz="914400" rtl="0" eaLnBrk="1" latinLnBrk="0" hangingPunct="1">
      <a:defRPr kumimoji="1" kern="1200">
        <a:solidFill>
          <a:schemeClr val="tx1"/>
        </a:solidFill>
        <a:latin typeface="Tahoma" panose="020B0604030504040204" pitchFamily="34" charset="0"/>
        <a:ea typeface="ＭＳ Ｐゴシック" panose="020B0600070205080204" pitchFamily="34" charset="-128"/>
        <a:cs typeface="+mn-cs"/>
      </a:defRPr>
    </a:lvl8pPr>
    <a:lvl9pPr marL="3657600" algn="l" defTabSz="914400" rtl="0" eaLnBrk="1" latinLnBrk="0" hangingPunct="1">
      <a:defRPr kumimoji="1" kern="1200">
        <a:solidFill>
          <a:schemeClr val="tx1"/>
        </a:solidFill>
        <a:latin typeface="Tahoma" panose="020B060403050404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BDB"/>
    <a:srgbClr val="3059F0"/>
    <a:srgbClr val="0A0B09"/>
    <a:srgbClr val="052C7B"/>
    <a:srgbClr val="D6FDD6"/>
    <a:srgbClr val="CCFFCC"/>
    <a:srgbClr val="C0F6E1"/>
    <a:srgbClr val="008000"/>
    <a:srgbClr val="F3F3F3"/>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6" autoAdjust="0"/>
    <p:restoredTop sz="94713" autoAdjust="0"/>
  </p:normalViewPr>
  <p:slideViewPr>
    <p:cSldViewPr>
      <p:cViewPr varScale="1">
        <p:scale>
          <a:sx n="64" d="100"/>
          <a:sy n="64" d="100"/>
        </p:scale>
        <p:origin x="1324" y="48"/>
      </p:cViewPr>
      <p:guideLst/>
    </p:cSldViewPr>
  </p:slideViewPr>
  <p:notesTextViewPr>
    <p:cViewPr>
      <p:scale>
        <a:sx n="100" d="100"/>
        <a:sy n="100" d="100"/>
      </p:scale>
      <p:origin x="0" y="0"/>
    </p:cViewPr>
  </p:notesTextViewPr>
  <p:sorterViewPr>
    <p:cViewPr varScale="1">
      <p:scale>
        <a:sx n="100" d="100"/>
        <a:sy n="100" d="100"/>
      </p:scale>
      <p:origin x="0" y="-42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40F43A-012A-467C-90DB-06ACA8889754}" type="datetimeFigureOut">
              <a:rPr lang="en-SG" smtClean="0"/>
              <a:t>20/8/2021</a:t>
            </a:fld>
            <a:endParaRPr lang="en-SG"/>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SG" smtClean="0"/>
              <a:t>1</a:t>
            </a:r>
            <a:endParaRPr lang="en-SG"/>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1253C-520C-4C0D-A25F-48BEB169FF38}" type="slidenum">
              <a:rPr lang="en-SG" smtClean="0"/>
              <a:t>‹#›</a:t>
            </a:fld>
            <a:endParaRPr lang="en-SG"/>
          </a:p>
        </p:txBody>
      </p:sp>
    </p:spTree>
    <p:extLst>
      <p:ext uri="{BB962C8B-B14F-4D97-AF65-F5344CB8AC3E}">
        <p14:creationId xmlns:p14="http://schemas.microsoft.com/office/powerpoint/2010/main" val="8515666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CCDD0-5C30-438C-B2A6-D48610E34209}" type="datetimeFigureOut">
              <a:rPr lang="en-SG" smtClean="0"/>
              <a:t>20/8/2021</a:t>
            </a:fld>
            <a:endParaRPr lang="en-SG"/>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SG" smtClean="0"/>
              <a:t>1</a:t>
            </a:r>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52C0F-16B9-4717-BEEE-32D5A01EC067}" type="slidenum">
              <a:rPr lang="en-SG" smtClean="0"/>
              <a:t>‹#›</a:t>
            </a:fld>
            <a:endParaRPr lang="en-SG"/>
          </a:p>
        </p:txBody>
      </p:sp>
    </p:spTree>
    <p:extLst>
      <p:ext uri="{BB962C8B-B14F-4D97-AF65-F5344CB8AC3E}">
        <p14:creationId xmlns:p14="http://schemas.microsoft.com/office/powerpoint/2010/main" val="268386822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SG"/>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EA05ABD4-E2CB-494C-A900-E87A15BD9EA4}" type="slidenum">
              <a:rPr lang="en-US" altLang="ja-JP"/>
              <a:pPr/>
              <a:t>‹#›</a:t>
            </a:fld>
            <a:endParaRPr lang="en-US" altLang="ja-JP"/>
          </a:p>
        </p:txBody>
      </p:sp>
    </p:spTree>
    <p:extLst>
      <p:ext uri="{BB962C8B-B14F-4D97-AF65-F5344CB8AC3E}">
        <p14:creationId xmlns:p14="http://schemas.microsoft.com/office/powerpoint/2010/main" val="4235900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F333A4B5-B991-4BB3-BAF5-449EFE75CBA9}" type="slidenum">
              <a:rPr lang="en-US" altLang="ja-JP"/>
              <a:pPr/>
              <a:t>‹#›</a:t>
            </a:fld>
            <a:endParaRPr lang="en-US" altLang="ja-JP"/>
          </a:p>
        </p:txBody>
      </p:sp>
    </p:spTree>
    <p:extLst>
      <p:ext uri="{BB962C8B-B14F-4D97-AF65-F5344CB8AC3E}">
        <p14:creationId xmlns:p14="http://schemas.microsoft.com/office/powerpoint/2010/main" val="1323751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E9D3F17C-5D28-44E4-BF40-E23CE80D8CEE}" type="slidenum">
              <a:rPr lang="en-US" altLang="ja-JP"/>
              <a:pPr/>
              <a:t>‹#›</a:t>
            </a:fld>
            <a:endParaRPr lang="en-US" altLang="ja-JP"/>
          </a:p>
        </p:txBody>
      </p:sp>
    </p:spTree>
    <p:extLst>
      <p:ext uri="{BB962C8B-B14F-4D97-AF65-F5344CB8AC3E}">
        <p14:creationId xmlns:p14="http://schemas.microsoft.com/office/powerpoint/2010/main" val="1392170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SG"/>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7DA197F3-0228-46A2-907E-4623B92E1B99}" type="slidenum">
              <a:rPr lang="en-SG" smtClean="0"/>
              <a:t>‹#›</a:t>
            </a:fld>
            <a:endParaRPr lang="en-SG"/>
          </a:p>
        </p:txBody>
      </p:sp>
    </p:spTree>
    <p:extLst>
      <p:ext uri="{BB962C8B-B14F-4D97-AF65-F5344CB8AC3E}">
        <p14:creationId xmlns:p14="http://schemas.microsoft.com/office/powerpoint/2010/main" val="3475988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7DA197F3-0228-46A2-907E-4623B92E1B99}" type="slidenum">
              <a:rPr lang="en-SG" smtClean="0"/>
              <a:t>‹#›</a:t>
            </a:fld>
            <a:endParaRPr lang="en-SG"/>
          </a:p>
        </p:txBody>
      </p:sp>
    </p:spTree>
    <p:extLst>
      <p:ext uri="{BB962C8B-B14F-4D97-AF65-F5344CB8AC3E}">
        <p14:creationId xmlns:p14="http://schemas.microsoft.com/office/powerpoint/2010/main" val="411456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SG"/>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7DA197F3-0228-46A2-907E-4623B92E1B99}" type="slidenum">
              <a:rPr lang="en-SG" smtClean="0"/>
              <a:t>‹#›</a:t>
            </a:fld>
            <a:endParaRPr lang="en-SG"/>
          </a:p>
        </p:txBody>
      </p:sp>
    </p:spTree>
    <p:extLst>
      <p:ext uri="{BB962C8B-B14F-4D97-AF65-F5344CB8AC3E}">
        <p14:creationId xmlns:p14="http://schemas.microsoft.com/office/powerpoint/2010/main" val="1179683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7DA197F3-0228-46A2-907E-4623B92E1B99}" type="slidenum">
              <a:rPr lang="en-SG" smtClean="0"/>
              <a:t>‹#›</a:t>
            </a:fld>
            <a:endParaRPr lang="en-SG"/>
          </a:p>
        </p:txBody>
      </p:sp>
    </p:spTree>
    <p:extLst>
      <p:ext uri="{BB962C8B-B14F-4D97-AF65-F5344CB8AC3E}">
        <p14:creationId xmlns:p14="http://schemas.microsoft.com/office/powerpoint/2010/main" val="408707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SG"/>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7DA197F3-0228-46A2-907E-4623B92E1B99}" type="slidenum">
              <a:rPr lang="en-SG" smtClean="0"/>
              <a:t>‹#›</a:t>
            </a:fld>
            <a:endParaRPr lang="en-SG"/>
          </a:p>
        </p:txBody>
      </p:sp>
    </p:spTree>
    <p:extLst>
      <p:ext uri="{BB962C8B-B14F-4D97-AF65-F5344CB8AC3E}">
        <p14:creationId xmlns:p14="http://schemas.microsoft.com/office/powerpoint/2010/main" val="1308498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7DA197F3-0228-46A2-907E-4623B92E1B99}" type="slidenum">
              <a:rPr lang="en-SG" smtClean="0"/>
              <a:t>‹#›</a:t>
            </a:fld>
            <a:endParaRPr lang="en-SG"/>
          </a:p>
        </p:txBody>
      </p:sp>
    </p:spTree>
    <p:extLst>
      <p:ext uri="{BB962C8B-B14F-4D97-AF65-F5344CB8AC3E}">
        <p14:creationId xmlns:p14="http://schemas.microsoft.com/office/powerpoint/2010/main" val="1755536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7DA197F3-0228-46A2-907E-4623B92E1B99}" type="slidenum">
              <a:rPr lang="en-SG" smtClean="0"/>
              <a:t>‹#›</a:t>
            </a:fld>
            <a:endParaRPr lang="en-SG"/>
          </a:p>
        </p:txBody>
      </p:sp>
    </p:spTree>
    <p:extLst>
      <p:ext uri="{BB962C8B-B14F-4D97-AF65-F5344CB8AC3E}">
        <p14:creationId xmlns:p14="http://schemas.microsoft.com/office/powerpoint/2010/main" val="2910943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SG"/>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7DA197F3-0228-46A2-907E-4623B92E1B99}" type="slidenum">
              <a:rPr lang="en-SG" smtClean="0"/>
              <a:t>‹#›</a:t>
            </a:fld>
            <a:endParaRPr lang="en-SG"/>
          </a:p>
        </p:txBody>
      </p:sp>
    </p:spTree>
    <p:extLst>
      <p:ext uri="{BB962C8B-B14F-4D97-AF65-F5344CB8AC3E}">
        <p14:creationId xmlns:p14="http://schemas.microsoft.com/office/powerpoint/2010/main" val="1059264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A77067FF-5825-456A-A8CA-8044D2CDF7E4}" type="slidenum">
              <a:rPr lang="en-US" altLang="ja-JP"/>
              <a:pPr/>
              <a:t>‹#›</a:t>
            </a:fld>
            <a:endParaRPr lang="en-US" altLang="ja-JP"/>
          </a:p>
        </p:txBody>
      </p:sp>
    </p:spTree>
    <p:extLst>
      <p:ext uri="{BB962C8B-B14F-4D97-AF65-F5344CB8AC3E}">
        <p14:creationId xmlns:p14="http://schemas.microsoft.com/office/powerpoint/2010/main" val="2999966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SG"/>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7DA197F3-0228-46A2-907E-4623B92E1B99}" type="slidenum">
              <a:rPr lang="en-SG" smtClean="0"/>
              <a:t>‹#›</a:t>
            </a:fld>
            <a:endParaRPr lang="en-SG"/>
          </a:p>
        </p:txBody>
      </p:sp>
    </p:spTree>
    <p:extLst>
      <p:ext uri="{BB962C8B-B14F-4D97-AF65-F5344CB8AC3E}">
        <p14:creationId xmlns:p14="http://schemas.microsoft.com/office/powerpoint/2010/main" val="3121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7DA197F3-0228-46A2-907E-4623B92E1B99}" type="slidenum">
              <a:rPr lang="en-SG" smtClean="0"/>
              <a:t>‹#›</a:t>
            </a:fld>
            <a:endParaRPr lang="en-SG"/>
          </a:p>
        </p:txBody>
      </p:sp>
    </p:spTree>
    <p:extLst>
      <p:ext uri="{BB962C8B-B14F-4D97-AF65-F5344CB8AC3E}">
        <p14:creationId xmlns:p14="http://schemas.microsoft.com/office/powerpoint/2010/main" val="2009935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7DA197F3-0228-46A2-907E-4623B92E1B99}" type="slidenum">
              <a:rPr lang="en-SG" smtClean="0"/>
              <a:t>‹#›</a:t>
            </a:fld>
            <a:endParaRPr lang="en-SG"/>
          </a:p>
        </p:txBody>
      </p:sp>
    </p:spTree>
    <p:extLst>
      <p:ext uri="{BB962C8B-B14F-4D97-AF65-F5344CB8AC3E}">
        <p14:creationId xmlns:p14="http://schemas.microsoft.com/office/powerpoint/2010/main" val="911011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EA05ABD4-E2CB-494C-A900-E87A15BD9EA4}" type="slidenum">
              <a:rPr lang="en-US" altLang="ja-JP" smtClean="0"/>
              <a:pPr/>
              <a:t>‹#›</a:t>
            </a:fld>
            <a:endParaRPr lang="en-US" altLang="ja-JP"/>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6813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A77067FF-5825-456A-A8CA-8044D2CDF7E4}" type="slidenum">
              <a:rPr lang="en-US" altLang="ja-JP" smtClean="0"/>
              <a:pPr/>
              <a:t>‹#›</a:t>
            </a:fld>
            <a:endParaRPr lang="en-US" altLang="ja-JP"/>
          </a:p>
        </p:txBody>
      </p:sp>
    </p:spTree>
    <p:extLst>
      <p:ext uri="{BB962C8B-B14F-4D97-AF65-F5344CB8AC3E}">
        <p14:creationId xmlns:p14="http://schemas.microsoft.com/office/powerpoint/2010/main" val="641202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619A46C3-B5E5-41C0-B570-691EBAA15820}" type="slidenum">
              <a:rPr lang="en-US" altLang="ja-JP" smtClean="0"/>
              <a:pPr/>
              <a:t>‹#›</a:t>
            </a:fld>
            <a:endParaRPr lang="en-US" altLang="ja-JP"/>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7886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ja-JP"/>
          </a:p>
        </p:txBody>
      </p:sp>
      <p:sp>
        <p:nvSpPr>
          <p:cNvPr id="6" name="Footer Placeholder 5"/>
          <p:cNvSpPr>
            <a:spLocks noGrp="1"/>
          </p:cNvSpPr>
          <p:nvPr>
            <p:ph type="ftr" sz="quarter" idx="11"/>
          </p:nvPr>
        </p:nvSpPr>
        <p:spPr/>
        <p:txBody>
          <a:bodyPr/>
          <a:lstStyle/>
          <a:p>
            <a:endParaRPr lang="en-US" altLang="ja-JP"/>
          </a:p>
        </p:txBody>
      </p:sp>
      <p:sp>
        <p:nvSpPr>
          <p:cNvPr id="7" name="Slide Number Placeholder 6"/>
          <p:cNvSpPr>
            <a:spLocks noGrp="1"/>
          </p:cNvSpPr>
          <p:nvPr>
            <p:ph type="sldNum" sz="quarter" idx="12"/>
          </p:nvPr>
        </p:nvSpPr>
        <p:spPr/>
        <p:txBody>
          <a:bodyPr/>
          <a:lstStyle/>
          <a:p>
            <a:fld id="{751E7459-1F76-4C0C-A498-BA9C6DA1FB8F}" type="slidenum">
              <a:rPr lang="en-US" altLang="ja-JP" smtClean="0"/>
              <a:pPr/>
              <a:t>‹#›</a:t>
            </a:fld>
            <a:endParaRPr lang="en-US" altLang="ja-JP"/>
          </a:p>
        </p:txBody>
      </p:sp>
    </p:spTree>
    <p:extLst>
      <p:ext uri="{BB962C8B-B14F-4D97-AF65-F5344CB8AC3E}">
        <p14:creationId xmlns:p14="http://schemas.microsoft.com/office/powerpoint/2010/main" val="33368368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ja-JP"/>
          </a:p>
        </p:txBody>
      </p:sp>
      <p:sp>
        <p:nvSpPr>
          <p:cNvPr id="8" name="Footer Placeholder 7"/>
          <p:cNvSpPr>
            <a:spLocks noGrp="1"/>
          </p:cNvSpPr>
          <p:nvPr>
            <p:ph type="ftr" sz="quarter" idx="11"/>
          </p:nvPr>
        </p:nvSpPr>
        <p:spPr/>
        <p:txBody>
          <a:bodyPr/>
          <a:lstStyle/>
          <a:p>
            <a:endParaRPr lang="en-US" altLang="ja-JP"/>
          </a:p>
        </p:txBody>
      </p:sp>
      <p:sp>
        <p:nvSpPr>
          <p:cNvPr id="9" name="Slide Number Placeholder 8"/>
          <p:cNvSpPr>
            <a:spLocks noGrp="1"/>
          </p:cNvSpPr>
          <p:nvPr>
            <p:ph type="sldNum" sz="quarter" idx="12"/>
          </p:nvPr>
        </p:nvSpPr>
        <p:spPr/>
        <p:txBody>
          <a:bodyPr/>
          <a:lstStyle/>
          <a:p>
            <a:fld id="{AD97E76E-5979-4159-ADAF-A7D6CBBFC171}" type="slidenum">
              <a:rPr lang="en-US" altLang="ja-JP" smtClean="0"/>
              <a:pPr/>
              <a:t>‹#›</a:t>
            </a:fld>
            <a:endParaRPr lang="en-US" altLang="ja-JP"/>
          </a:p>
        </p:txBody>
      </p:sp>
    </p:spTree>
    <p:extLst>
      <p:ext uri="{BB962C8B-B14F-4D97-AF65-F5344CB8AC3E}">
        <p14:creationId xmlns:p14="http://schemas.microsoft.com/office/powerpoint/2010/main" val="14590029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ja-JP"/>
          </a:p>
        </p:txBody>
      </p:sp>
      <p:sp>
        <p:nvSpPr>
          <p:cNvPr id="4" name="Footer Placeholder 3"/>
          <p:cNvSpPr>
            <a:spLocks noGrp="1"/>
          </p:cNvSpPr>
          <p:nvPr>
            <p:ph type="ftr" sz="quarter" idx="11"/>
          </p:nvPr>
        </p:nvSpPr>
        <p:spPr/>
        <p:txBody>
          <a:bodyPr/>
          <a:lstStyle/>
          <a:p>
            <a:endParaRPr lang="en-US" altLang="ja-JP"/>
          </a:p>
        </p:txBody>
      </p:sp>
      <p:sp>
        <p:nvSpPr>
          <p:cNvPr id="5" name="Slide Number Placeholder 4"/>
          <p:cNvSpPr>
            <a:spLocks noGrp="1"/>
          </p:cNvSpPr>
          <p:nvPr>
            <p:ph type="sldNum" sz="quarter" idx="12"/>
          </p:nvPr>
        </p:nvSpPr>
        <p:spPr/>
        <p:txBody>
          <a:bodyPr/>
          <a:lstStyle/>
          <a:p>
            <a:fld id="{6053E8BD-AFBE-4A79-BFB2-E7A1668172C3}" type="slidenum">
              <a:rPr lang="en-US" altLang="ja-JP" smtClean="0"/>
              <a:pPr/>
              <a:t>‹#›</a:t>
            </a:fld>
            <a:endParaRPr lang="en-US" altLang="ja-JP"/>
          </a:p>
        </p:txBody>
      </p:sp>
    </p:spTree>
    <p:extLst>
      <p:ext uri="{BB962C8B-B14F-4D97-AF65-F5344CB8AC3E}">
        <p14:creationId xmlns:p14="http://schemas.microsoft.com/office/powerpoint/2010/main" val="1306163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ltLang="ja-JP"/>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ltLang="ja-JP"/>
          </a:p>
        </p:txBody>
      </p:sp>
      <p:sp>
        <p:nvSpPr>
          <p:cNvPr id="9" name="Slide Number Placeholder 8"/>
          <p:cNvSpPr>
            <a:spLocks noGrp="1"/>
          </p:cNvSpPr>
          <p:nvPr>
            <p:ph type="sldNum" sz="quarter" idx="12"/>
          </p:nvPr>
        </p:nvSpPr>
        <p:spPr/>
        <p:txBody>
          <a:bodyPr/>
          <a:lstStyle/>
          <a:p>
            <a:fld id="{E204BC67-B0B4-4FBB-B37F-473AF19FA62D}" type="slidenum">
              <a:rPr lang="en-US" altLang="ja-JP" smtClean="0"/>
              <a:pPr/>
              <a:t>‹#›</a:t>
            </a:fld>
            <a:endParaRPr lang="en-US" altLang="ja-JP"/>
          </a:p>
        </p:txBody>
      </p:sp>
    </p:spTree>
    <p:extLst>
      <p:ext uri="{BB962C8B-B14F-4D97-AF65-F5344CB8AC3E}">
        <p14:creationId xmlns:p14="http://schemas.microsoft.com/office/powerpoint/2010/main" val="2323727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SG"/>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619A46C3-B5E5-41C0-B570-691EBAA15820}" type="slidenum">
              <a:rPr lang="en-US" altLang="ja-JP"/>
              <a:pPr/>
              <a:t>‹#›</a:t>
            </a:fld>
            <a:endParaRPr lang="en-US" altLang="ja-JP"/>
          </a:p>
        </p:txBody>
      </p:sp>
    </p:spTree>
    <p:extLst>
      <p:ext uri="{BB962C8B-B14F-4D97-AF65-F5344CB8AC3E}">
        <p14:creationId xmlns:p14="http://schemas.microsoft.com/office/powerpoint/2010/main" val="13673421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altLang="ja-JP"/>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ltLang="ja-JP"/>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232BAB8-9227-406F-B4E0-89F2D01BEAAE}" type="slidenum">
              <a:rPr lang="en-US" altLang="ja-JP" smtClean="0"/>
              <a:pPr/>
              <a:t>‹#›</a:t>
            </a:fld>
            <a:endParaRPr lang="en-US" altLang="ja-JP"/>
          </a:p>
        </p:txBody>
      </p:sp>
    </p:spTree>
    <p:extLst>
      <p:ext uri="{BB962C8B-B14F-4D97-AF65-F5344CB8AC3E}">
        <p14:creationId xmlns:p14="http://schemas.microsoft.com/office/powerpoint/2010/main" val="10156105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ltLang="ja-JP"/>
          </a:p>
        </p:txBody>
      </p:sp>
      <p:sp>
        <p:nvSpPr>
          <p:cNvPr id="6" name="Footer Placeholder 5"/>
          <p:cNvSpPr>
            <a:spLocks noGrp="1"/>
          </p:cNvSpPr>
          <p:nvPr>
            <p:ph type="ftr" sz="quarter" idx="11"/>
          </p:nvPr>
        </p:nvSpPr>
        <p:spPr/>
        <p:txBody>
          <a:bodyPr/>
          <a:lstStyle/>
          <a:p>
            <a:endParaRPr lang="en-US" altLang="ja-JP"/>
          </a:p>
        </p:txBody>
      </p:sp>
      <p:sp>
        <p:nvSpPr>
          <p:cNvPr id="7" name="Slide Number Placeholder 6"/>
          <p:cNvSpPr>
            <a:spLocks noGrp="1"/>
          </p:cNvSpPr>
          <p:nvPr>
            <p:ph type="sldNum" sz="quarter" idx="12"/>
          </p:nvPr>
        </p:nvSpPr>
        <p:spPr/>
        <p:txBody>
          <a:bodyPr/>
          <a:lstStyle/>
          <a:p>
            <a:fld id="{A1A2E12B-5083-48C2-BF41-EED6A8EBBB6A}" type="slidenum">
              <a:rPr lang="en-US" altLang="ja-JP" smtClean="0"/>
              <a:pPr/>
              <a:t>‹#›</a:t>
            </a:fld>
            <a:endParaRPr lang="en-US" altLang="ja-JP"/>
          </a:p>
        </p:txBody>
      </p:sp>
    </p:spTree>
    <p:extLst>
      <p:ext uri="{BB962C8B-B14F-4D97-AF65-F5344CB8AC3E}">
        <p14:creationId xmlns:p14="http://schemas.microsoft.com/office/powerpoint/2010/main" val="28041782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F333A4B5-B991-4BB3-BAF5-449EFE75CBA9}" type="slidenum">
              <a:rPr lang="en-US" altLang="ja-JP" smtClean="0"/>
              <a:pPr/>
              <a:t>‹#›</a:t>
            </a:fld>
            <a:endParaRPr lang="en-US" altLang="ja-JP"/>
          </a:p>
        </p:txBody>
      </p:sp>
    </p:spTree>
    <p:extLst>
      <p:ext uri="{BB962C8B-B14F-4D97-AF65-F5344CB8AC3E}">
        <p14:creationId xmlns:p14="http://schemas.microsoft.com/office/powerpoint/2010/main" val="32464147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ja-JP"/>
          </a:p>
        </p:txBody>
      </p:sp>
      <p:sp>
        <p:nvSpPr>
          <p:cNvPr id="5" name="Footer Placeholder 4"/>
          <p:cNvSpPr>
            <a:spLocks noGrp="1"/>
          </p:cNvSpPr>
          <p:nvPr>
            <p:ph type="ftr" sz="quarter" idx="11"/>
          </p:nvPr>
        </p:nvSpPr>
        <p:spPr/>
        <p:txBody>
          <a:bodyPr/>
          <a:lstStyle/>
          <a:p>
            <a:endParaRPr lang="en-US" altLang="ja-JP"/>
          </a:p>
        </p:txBody>
      </p:sp>
      <p:sp>
        <p:nvSpPr>
          <p:cNvPr id="6" name="Slide Number Placeholder 5"/>
          <p:cNvSpPr>
            <a:spLocks noGrp="1"/>
          </p:cNvSpPr>
          <p:nvPr>
            <p:ph type="sldNum" sz="quarter" idx="12"/>
          </p:nvPr>
        </p:nvSpPr>
        <p:spPr/>
        <p:txBody>
          <a:bodyPr/>
          <a:lstStyle/>
          <a:p>
            <a:fld id="{E9D3F17C-5D28-44E4-BF40-E23CE80D8CEE}" type="slidenum">
              <a:rPr lang="en-US" altLang="ja-JP" smtClean="0"/>
              <a:pPr/>
              <a:t>‹#›</a:t>
            </a:fld>
            <a:endParaRPr lang="en-US" altLang="ja-JP"/>
          </a:p>
        </p:txBody>
      </p:sp>
    </p:spTree>
    <p:extLst>
      <p:ext uri="{BB962C8B-B14F-4D97-AF65-F5344CB8AC3E}">
        <p14:creationId xmlns:p14="http://schemas.microsoft.com/office/powerpoint/2010/main" val="2941145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lvl1pPr>
              <a:defRPr/>
            </a:lvl1pPr>
          </a:lstStyle>
          <a:p>
            <a:endParaRPr lang="en-US" altLang="ja-JP"/>
          </a:p>
        </p:txBody>
      </p:sp>
      <p:sp>
        <p:nvSpPr>
          <p:cNvPr id="6" name="Footer Placeholder 5"/>
          <p:cNvSpPr>
            <a:spLocks noGrp="1"/>
          </p:cNvSpPr>
          <p:nvPr>
            <p:ph type="ftr" sz="quarter" idx="11"/>
          </p:nvPr>
        </p:nvSpPr>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751E7459-1F76-4C0C-A498-BA9C6DA1FB8F}" type="slidenum">
              <a:rPr lang="en-US" altLang="ja-JP"/>
              <a:pPr/>
              <a:t>‹#›</a:t>
            </a:fld>
            <a:endParaRPr lang="en-US" altLang="ja-JP"/>
          </a:p>
        </p:txBody>
      </p:sp>
    </p:spTree>
    <p:extLst>
      <p:ext uri="{BB962C8B-B14F-4D97-AF65-F5344CB8AC3E}">
        <p14:creationId xmlns:p14="http://schemas.microsoft.com/office/powerpoint/2010/main" val="837040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SG"/>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lvl1pPr>
              <a:defRPr/>
            </a:lvl1pPr>
          </a:lstStyle>
          <a:p>
            <a:endParaRPr lang="en-US" altLang="ja-JP"/>
          </a:p>
        </p:txBody>
      </p:sp>
      <p:sp>
        <p:nvSpPr>
          <p:cNvPr id="8" name="Footer Placeholder 7"/>
          <p:cNvSpPr>
            <a:spLocks noGrp="1"/>
          </p:cNvSpPr>
          <p:nvPr>
            <p:ph type="ftr" sz="quarter" idx="11"/>
          </p:nvPr>
        </p:nvSpPr>
        <p:spPr/>
        <p:txBody>
          <a:bodyPr/>
          <a:lstStyle>
            <a:lvl1pPr>
              <a:defRPr/>
            </a:lvl1pPr>
          </a:lstStyle>
          <a:p>
            <a:endParaRPr lang="en-US" altLang="ja-JP"/>
          </a:p>
        </p:txBody>
      </p:sp>
      <p:sp>
        <p:nvSpPr>
          <p:cNvPr id="9" name="Slide Number Placeholder 8"/>
          <p:cNvSpPr>
            <a:spLocks noGrp="1"/>
          </p:cNvSpPr>
          <p:nvPr>
            <p:ph type="sldNum" sz="quarter" idx="12"/>
          </p:nvPr>
        </p:nvSpPr>
        <p:spPr/>
        <p:txBody>
          <a:bodyPr/>
          <a:lstStyle>
            <a:lvl1pPr>
              <a:defRPr/>
            </a:lvl1pPr>
          </a:lstStyle>
          <a:p>
            <a:fld id="{AD97E76E-5979-4159-ADAF-A7D6CBBFC171}" type="slidenum">
              <a:rPr lang="en-US" altLang="ja-JP"/>
              <a:pPr/>
              <a:t>‹#›</a:t>
            </a:fld>
            <a:endParaRPr lang="en-US" altLang="ja-JP"/>
          </a:p>
        </p:txBody>
      </p:sp>
    </p:spTree>
    <p:extLst>
      <p:ext uri="{BB962C8B-B14F-4D97-AF65-F5344CB8AC3E}">
        <p14:creationId xmlns:p14="http://schemas.microsoft.com/office/powerpoint/2010/main" val="3981814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lvl1pPr>
              <a:defRPr/>
            </a:lvl1pPr>
          </a:lstStyle>
          <a:p>
            <a:endParaRPr lang="en-US" altLang="ja-JP"/>
          </a:p>
        </p:txBody>
      </p:sp>
      <p:sp>
        <p:nvSpPr>
          <p:cNvPr id="4" name="Footer Placeholder 3"/>
          <p:cNvSpPr>
            <a:spLocks noGrp="1"/>
          </p:cNvSpPr>
          <p:nvPr>
            <p:ph type="ftr" sz="quarter" idx="11"/>
          </p:nvPr>
        </p:nvSpPr>
        <p:spPr/>
        <p:txBody>
          <a:bodyPr/>
          <a:lstStyle>
            <a:lvl1pPr>
              <a:defRPr/>
            </a:lvl1pPr>
          </a:lstStyle>
          <a:p>
            <a:endParaRPr lang="en-US" altLang="ja-JP"/>
          </a:p>
        </p:txBody>
      </p:sp>
      <p:sp>
        <p:nvSpPr>
          <p:cNvPr id="5" name="Slide Number Placeholder 4"/>
          <p:cNvSpPr>
            <a:spLocks noGrp="1"/>
          </p:cNvSpPr>
          <p:nvPr>
            <p:ph type="sldNum" sz="quarter" idx="12"/>
          </p:nvPr>
        </p:nvSpPr>
        <p:spPr/>
        <p:txBody>
          <a:bodyPr/>
          <a:lstStyle>
            <a:lvl1pPr>
              <a:defRPr/>
            </a:lvl1pPr>
          </a:lstStyle>
          <a:p>
            <a:fld id="{6053E8BD-AFBE-4A79-BFB2-E7A1668172C3}" type="slidenum">
              <a:rPr lang="en-US" altLang="ja-JP"/>
              <a:pPr/>
              <a:t>‹#›</a:t>
            </a:fld>
            <a:endParaRPr lang="en-US" altLang="ja-JP"/>
          </a:p>
        </p:txBody>
      </p:sp>
    </p:spTree>
    <p:extLst>
      <p:ext uri="{BB962C8B-B14F-4D97-AF65-F5344CB8AC3E}">
        <p14:creationId xmlns:p14="http://schemas.microsoft.com/office/powerpoint/2010/main" val="2215432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ja-JP"/>
          </a:p>
        </p:txBody>
      </p:sp>
      <p:sp>
        <p:nvSpPr>
          <p:cNvPr id="3" name="Footer Placeholder 2"/>
          <p:cNvSpPr>
            <a:spLocks noGrp="1"/>
          </p:cNvSpPr>
          <p:nvPr>
            <p:ph type="ftr" sz="quarter" idx="11"/>
          </p:nvPr>
        </p:nvSpPr>
        <p:spPr/>
        <p:txBody>
          <a:bodyPr/>
          <a:lstStyle>
            <a:lvl1pPr>
              <a:defRPr/>
            </a:lvl1pPr>
          </a:lstStyle>
          <a:p>
            <a:endParaRPr lang="en-US" altLang="ja-JP"/>
          </a:p>
        </p:txBody>
      </p:sp>
      <p:sp>
        <p:nvSpPr>
          <p:cNvPr id="4" name="Slide Number Placeholder 3"/>
          <p:cNvSpPr>
            <a:spLocks noGrp="1"/>
          </p:cNvSpPr>
          <p:nvPr>
            <p:ph type="sldNum" sz="quarter" idx="12"/>
          </p:nvPr>
        </p:nvSpPr>
        <p:spPr/>
        <p:txBody>
          <a:bodyPr/>
          <a:lstStyle>
            <a:lvl1pPr>
              <a:defRPr/>
            </a:lvl1pPr>
          </a:lstStyle>
          <a:p>
            <a:fld id="{E204BC67-B0B4-4FBB-B37F-473AF19FA62D}" type="slidenum">
              <a:rPr lang="en-US" altLang="ja-JP"/>
              <a:pPr/>
              <a:t>‹#›</a:t>
            </a:fld>
            <a:endParaRPr lang="en-US" altLang="ja-JP"/>
          </a:p>
        </p:txBody>
      </p:sp>
    </p:spTree>
    <p:extLst>
      <p:ext uri="{BB962C8B-B14F-4D97-AF65-F5344CB8AC3E}">
        <p14:creationId xmlns:p14="http://schemas.microsoft.com/office/powerpoint/2010/main" val="129601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SG"/>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ja-JP"/>
          </a:p>
        </p:txBody>
      </p:sp>
      <p:sp>
        <p:nvSpPr>
          <p:cNvPr id="6" name="Footer Placeholder 5"/>
          <p:cNvSpPr>
            <a:spLocks noGrp="1"/>
          </p:cNvSpPr>
          <p:nvPr>
            <p:ph type="ftr" sz="quarter" idx="11"/>
          </p:nvPr>
        </p:nvSpPr>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B232BAB8-9227-406F-B4E0-89F2D01BEAAE}" type="slidenum">
              <a:rPr lang="en-US" altLang="ja-JP"/>
              <a:pPr/>
              <a:t>‹#›</a:t>
            </a:fld>
            <a:endParaRPr lang="en-US" altLang="ja-JP"/>
          </a:p>
        </p:txBody>
      </p:sp>
    </p:spTree>
    <p:extLst>
      <p:ext uri="{BB962C8B-B14F-4D97-AF65-F5344CB8AC3E}">
        <p14:creationId xmlns:p14="http://schemas.microsoft.com/office/powerpoint/2010/main" val="898504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SG"/>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SG"/>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ja-JP"/>
          </a:p>
        </p:txBody>
      </p:sp>
      <p:sp>
        <p:nvSpPr>
          <p:cNvPr id="6" name="Footer Placeholder 5"/>
          <p:cNvSpPr>
            <a:spLocks noGrp="1"/>
          </p:cNvSpPr>
          <p:nvPr>
            <p:ph type="ftr" sz="quarter" idx="11"/>
          </p:nvPr>
        </p:nvSpPr>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A1A2E12B-5083-48C2-BF41-EED6A8EBBB6A}" type="slidenum">
              <a:rPr lang="en-US" altLang="ja-JP"/>
              <a:pPr/>
              <a:t>‹#›</a:t>
            </a:fld>
            <a:endParaRPr lang="en-US" altLang="ja-JP"/>
          </a:p>
        </p:txBody>
      </p:sp>
    </p:spTree>
    <p:extLst>
      <p:ext uri="{BB962C8B-B14F-4D97-AF65-F5344CB8AC3E}">
        <p14:creationId xmlns:p14="http://schemas.microsoft.com/office/powerpoint/2010/main" val="3804800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6758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675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ja-JP"/>
          </a:p>
        </p:txBody>
      </p:sp>
      <p:sp>
        <p:nvSpPr>
          <p:cNvPr id="675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ltLang="ja-JP"/>
          </a:p>
        </p:txBody>
      </p:sp>
      <p:sp>
        <p:nvSpPr>
          <p:cNvPr id="675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6B51B216-7063-447B-BCC3-D5478538C34A}"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ftr="0" dt="0"/>
  <p:txStyles>
    <p:titleStyle>
      <a:lvl1pPr algn="ctr" rtl="0" eaLnBrk="1" fontAlgn="base" hangingPunct="1">
        <a:spcBef>
          <a:spcPct val="0"/>
        </a:spcBef>
        <a:spcAft>
          <a:spcPct val="0"/>
        </a:spcAft>
        <a:defRPr kumimoji="1" sz="4400" kern="12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2pPr>
      <a:lvl3pPr algn="ctr" rtl="0" eaLnBrk="1" fontAlgn="base" hangingPunct="1">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3pPr>
      <a:lvl4pPr algn="ctr" rtl="0" eaLnBrk="1" fontAlgn="base" hangingPunct="1">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4pPr>
      <a:lvl5pPr algn="ctr" rtl="0" eaLnBrk="1" fontAlgn="base" hangingPunct="1">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5pPr>
      <a:lvl6pPr marL="457200" algn="ctr" rtl="0" eaLnBrk="1" fontAlgn="base" hangingPunct="1">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6pPr>
      <a:lvl7pPr marL="914400" algn="ctr" rtl="0" eaLnBrk="1" fontAlgn="base" hangingPunct="1">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7pPr>
      <a:lvl8pPr marL="1371600" algn="ctr" rtl="0" eaLnBrk="1" fontAlgn="base" hangingPunct="1">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8pPr>
      <a:lvl9pPr marL="1828800" algn="ctr" rtl="0" eaLnBrk="1" fontAlgn="base" hangingPunct="1">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SG"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SG"/>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A197F3-0228-46A2-907E-4623B92E1B99}" type="slidenum">
              <a:rPr lang="en-SG" smtClean="0"/>
              <a:t>‹#›</a:t>
            </a:fld>
            <a:endParaRPr lang="en-SG"/>
          </a:p>
        </p:txBody>
      </p:sp>
    </p:spTree>
    <p:extLst>
      <p:ext uri="{BB962C8B-B14F-4D97-AF65-F5344CB8AC3E}">
        <p14:creationId xmlns:p14="http://schemas.microsoft.com/office/powerpoint/2010/main" val="2353245473"/>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altLang="ja-JP"/>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ltLang="ja-JP"/>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B51B216-7063-447B-BCC3-D5478538C34A}" type="slidenum">
              <a:rPr lang="en-US" altLang="ja-JP" smtClean="0"/>
              <a:pPr/>
              <a:t>‹#›</a:t>
            </a:fld>
            <a:endParaRPr lang="en-US" altLang="ja-JP"/>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3298"/>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thetravelingteam.org/stats" TargetMode="Externa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204BC67-B0B4-4FBB-B37F-473AF19FA62D}" type="slidenum">
              <a:rPr lang="en-US" altLang="ja-JP" smtClean="0"/>
              <a:pPr/>
              <a:t>1</a:t>
            </a:fld>
            <a:endParaRPr lang="en-US" altLang="ja-JP"/>
          </a:p>
        </p:txBody>
      </p:sp>
      <p:sp>
        <p:nvSpPr>
          <p:cNvPr id="4" name="TextBox 3"/>
          <p:cNvSpPr txBox="1"/>
          <p:nvPr/>
        </p:nvSpPr>
        <p:spPr>
          <a:xfrm>
            <a:off x="35496" y="1268760"/>
            <a:ext cx="5400600" cy="3970318"/>
          </a:xfrm>
          <a:prstGeom prst="rect">
            <a:avLst/>
          </a:prstGeom>
          <a:noFill/>
        </p:spPr>
        <p:txBody>
          <a:bodyPr wrap="square" rtlCol="0">
            <a:spAutoFit/>
          </a:bodyPr>
          <a:lstStyle/>
          <a:p>
            <a:r>
              <a:rPr lang="en-US" sz="3600" b="1" dirty="0" err="1" smtClean="0">
                <a:solidFill>
                  <a:schemeClr val="tx1">
                    <a:lumMod val="95000"/>
                    <a:lumOff val="5000"/>
                  </a:schemeClr>
                </a:solidFill>
                <a:latin typeface="+mn-lt"/>
              </a:rPr>
              <a:t>ReachOut</a:t>
            </a:r>
            <a:r>
              <a:rPr lang="en-US" sz="3600" b="1" dirty="0" smtClean="0">
                <a:solidFill>
                  <a:schemeClr val="tx1">
                    <a:lumMod val="95000"/>
                    <a:lumOff val="5000"/>
                  </a:schemeClr>
                </a:solidFill>
                <a:latin typeface="+mn-lt"/>
              </a:rPr>
              <a:t> 2021</a:t>
            </a:r>
          </a:p>
          <a:p>
            <a:endParaRPr lang="en-US" sz="3600" b="1" dirty="0">
              <a:solidFill>
                <a:srgbClr val="FF0000"/>
              </a:solidFill>
              <a:latin typeface="+mn-lt"/>
            </a:endParaRPr>
          </a:p>
          <a:p>
            <a:r>
              <a:rPr lang="en-US" sz="3600" b="1" dirty="0" smtClean="0">
                <a:solidFill>
                  <a:srgbClr val="FF0000"/>
                </a:solidFill>
                <a:latin typeface="+mn-lt"/>
              </a:rPr>
              <a:t>Talk One</a:t>
            </a:r>
          </a:p>
          <a:p>
            <a:r>
              <a:rPr lang="en-US" sz="3600" b="1" dirty="0" smtClean="0">
                <a:solidFill>
                  <a:srgbClr val="FF0000"/>
                </a:solidFill>
                <a:latin typeface="+mn-lt"/>
              </a:rPr>
              <a:t>Sacrifices for God’s Mission</a:t>
            </a:r>
          </a:p>
          <a:p>
            <a:endParaRPr lang="en-US" sz="3600" b="1" dirty="0">
              <a:solidFill>
                <a:srgbClr val="FF0000"/>
              </a:solidFill>
              <a:latin typeface="+mn-lt"/>
            </a:endParaRPr>
          </a:p>
          <a:p>
            <a:endParaRPr lang="en-US" sz="3600" b="1" dirty="0" smtClean="0">
              <a:solidFill>
                <a:srgbClr val="FF0000"/>
              </a:solidFill>
              <a:latin typeface="+mn-lt"/>
            </a:endParaRPr>
          </a:p>
          <a:p>
            <a:r>
              <a:rPr lang="en-US" sz="3600" b="1" dirty="0" smtClean="0">
                <a:solidFill>
                  <a:schemeClr val="tx1">
                    <a:lumMod val="95000"/>
                    <a:lumOff val="5000"/>
                  </a:schemeClr>
                </a:solidFill>
                <a:latin typeface="+mn-lt"/>
              </a:rPr>
              <a:t>11th September </a:t>
            </a:r>
            <a:endParaRPr lang="en-SG" sz="3600" b="1" dirty="0">
              <a:solidFill>
                <a:schemeClr val="tx1">
                  <a:lumMod val="95000"/>
                  <a:lumOff val="5000"/>
                </a:schemeClr>
              </a:solidFill>
              <a:latin typeface="+mn-lt"/>
            </a:endParaRPr>
          </a:p>
        </p:txBody>
      </p:sp>
      <p:pic>
        <p:nvPicPr>
          <p:cNvPr id="3" name="Picture 2"/>
          <p:cNvPicPr>
            <a:picLocks noChangeAspect="1"/>
          </p:cNvPicPr>
          <p:nvPr/>
        </p:nvPicPr>
        <p:blipFill>
          <a:blip r:embed="rId2"/>
          <a:stretch>
            <a:fillRect/>
          </a:stretch>
        </p:blipFill>
        <p:spPr>
          <a:xfrm>
            <a:off x="5436096" y="888277"/>
            <a:ext cx="3632608" cy="4976575"/>
          </a:xfrm>
          <a:prstGeom prst="rect">
            <a:avLst/>
          </a:prstGeom>
        </p:spPr>
      </p:pic>
    </p:spTree>
    <p:extLst>
      <p:ext uri="{BB962C8B-B14F-4D97-AF65-F5344CB8AC3E}">
        <p14:creationId xmlns:p14="http://schemas.microsoft.com/office/powerpoint/2010/main" val="391633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9E04B93D-3FAB-44DC-8CCD-2270BD9A93F1}" type="slidenum">
              <a:rPr lang="en-SG" altLang="en-US" smtClean="0">
                <a:solidFill>
                  <a:schemeClr val="tx2"/>
                </a:solidFill>
                <a:latin typeface="Arial" panose="020B0604020202020204" pitchFamily="34" charset="0"/>
                <a:cs typeface="Arial" panose="020B0604020202020204" pitchFamily="34" charset="0"/>
              </a:rPr>
              <a:pPr>
                <a:spcBef>
                  <a:spcPct val="0"/>
                </a:spcBef>
                <a:buClrTx/>
                <a:buFontTx/>
                <a:buNone/>
              </a:pPr>
              <a:t>10</a:t>
            </a:fld>
            <a:endParaRPr lang="en-SG" altLang="en-US" smtClean="0">
              <a:solidFill>
                <a:schemeClr val="tx2"/>
              </a:solidFill>
              <a:latin typeface="Arial" panose="020B0604020202020204" pitchFamily="34" charset="0"/>
              <a:cs typeface="Arial" panose="020B0604020202020204" pitchFamily="34" charset="0"/>
            </a:endParaRPr>
          </a:p>
        </p:txBody>
      </p:sp>
      <p:sp>
        <p:nvSpPr>
          <p:cNvPr id="29699" name="TextBox 3"/>
          <p:cNvSpPr txBox="1">
            <a:spLocks noChangeArrowheads="1"/>
          </p:cNvSpPr>
          <p:nvPr/>
        </p:nvSpPr>
        <p:spPr bwMode="auto">
          <a:xfrm>
            <a:off x="350453" y="337360"/>
            <a:ext cx="85074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AU" altLang="en-US" sz="3600" b="1" dirty="0" smtClean="0">
                <a:solidFill>
                  <a:srgbClr val="FF0000"/>
                </a:solidFill>
                <a:latin typeface="Calibri" panose="020F0502020204030204" pitchFamily="34" charset="0"/>
                <a:cs typeface="Calibri" panose="020F0502020204030204" pitchFamily="34" charset="0"/>
              </a:rPr>
              <a:t>b. Self-</a:t>
            </a:r>
            <a:r>
              <a:rPr lang="en-AU" altLang="en-US" sz="3600" b="1" dirty="0" err="1" smtClean="0">
                <a:solidFill>
                  <a:srgbClr val="FF0000"/>
                </a:solidFill>
                <a:latin typeface="Calibri" panose="020F0502020204030204" pitchFamily="34" charset="0"/>
                <a:cs typeface="Calibri" panose="020F0502020204030204" pitchFamily="34" charset="0"/>
              </a:rPr>
              <a:t>centreness</a:t>
            </a:r>
            <a:endParaRPr lang="en-SG" altLang="en-US" sz="3600" dirty="0">
              <a:solidFill>
                <a:srgbClr val="FF0000"/>
              </a:solidFill>
              <a:latin typeface="Calibri" panose="020F0502020204030204" pitchFamily="34" charset="0"/>
              <a:cs typeface="Calibri" panose="020F0502020204030204" pitchFamily="34" charset="0"/>
            </a:endParaRPr>
          </a:p>
        </p:txBody>
      </p:sp>
      <p:sp>
        <p:nvSpPr>
          <p:cNvPr id="20484" name="TextBox 4"/>
          <p:cNvSpPr txBox="1">
            <a:spLocks noChangeArrowheads="1"/>
          </p:cNvSpPr>
          <p:nvPr/>
        </p:nvSpPr>
        <p:spPr bwMode="auto">
          <a:xfrm>
            <a:off x="611560" y="2204864"/>
            <a:ext cx="798519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2800" baseline="30000" dirty="0" smtClean="0"/>
              <a:t>1</a:t>
            </a:r>
            <a:r>
              <a:rPr lang="en-US" sz="2800" baseline="30000" dirty="0"/>
              <a:t> </a:t>
            </a:r>
            <a:r>
              <a:rPr lang="en-US" sz="2800" dirty="0" smtClean="0">
                <a:latin typeface="+mn-lt"/>
              </a:rPr>
              <a:t>But </a:t>
            </a:r>
            <a:r>
              <a:rPr lang="en-US" sz="2800" dirty="0">
                <a:latin typeface="+mn-lt"/>
              </a:rPr>
              <a:t>mark this: There will be terrible times in the last days. </a:t>
            </a:r>
            <a:r>
              <a:rPr lang="en-US" sz="2800" baseline="30000" dirty="0">
                <a:latin typeface="+mn-lt"/>
              </a:rPr>
              <a:t>2 </a:t>
            </a:r>
            <a:r>
              <a:rPr lang="en-US" sz="2800" dirty="0">
                <a:latin typeface="+mn-lt"/>
              </a:rPr>
              <a:t>People will be </a:t>
            </a:r>
            <a:r>
              <a:rPr lang="en-US" sz="2800" b="1" dirty="0">
                <a:solidFill>
                  <a:srgbClr val="294BDB"/>
                </a:solidFill>
                <a:latin typeface="+mn-lt"/>
              </a:rPr>
              <a:t>lovers of themselves</a:t>
            </a:r>
            <a:r>
              <a:rPr lang="en-US" sz="2800" dirty="0">
                <a:latin typeface="+mn-lt"/>
              </a:rPr>
              <a:t>, </a:t>
            </a:r>
            <a:r>
              <a:rPr lang="en-US" sz="2800" b="1" dirty="0">
                <a:solidFill>
                  <a:srgbClr val="294BDB"/>
                </a:solidFill>
                <a:latin typeface="+mn-lt"/>
              </a:rPr>
              <a:t>lovers of money</a:t>
            </a:r>
            <a:r>
              <a:rPr lang="en-US" sz="2800" dirty="0">
                <a:latin typeface="+mn-lt"/>
              </a:rPr>
              <a:t>, boastful, proud, abusive, disobedient to their parents, ungrateful, unholy, </a:t>
            </a:r>
            <a:r>
              <a:rPr lang="en-US" sz="2800" baseline="30000" dirty="0">
                <a:latin typeface="+mn-lt"/>
              </a:rPr>
              <a:t>3 </a:t>
            </a:r>
            <a:r>
              <a:rPr lang="en-US" sz="2800" dirty="0">
                <a:latin typeface="+mn-lt"/>
              </a:rPr>
              <a:t>without love, unforgiving, slanderous, without self-control, brutal, </a:t>
            </a:r>
            <a:r>
              <a:rPr lang="en-US" sz="2800" b="1" dirty="0">
                <a:solidFill>
                  <a:srgbClr val="FF0000"/>
                </a:solidFill>
                <a:latin typeface="+mn-lt"/>
              </a:rPr>
              <a:t>not lovers of the good</a:t>
            </a:r>
            <a:r>
              <a:rPr lang="en-US" sz="2800" dirty="0">
                <a:latin typeface="+mn-lt"/>
              </a:rPr>
              <a:t>, </a:t>
            </a:r>
            <a:r>
              <a:rPr lang="en-US" sz="2800" baseline="30000" dirty="0">
                <a:latin typeface="+mn-lt"/>
              </a:rPr>
              <a:t>4 </a:t>
            </a:r>
            <a:r>
              <a:rPr lang="en-US" sz="2800" dirty="0">
                <a:latin typeface="+mn-lt"/>
              </a:rPr>
              <a:t>treacherous, rash, conceited, </a:t>
            </a:r>
            <a:r>
              <a:rPr lang="en-US" sz="2800" b="1" dirty="0">
                <a:solidFill>
                  <a:srgbClr val="294BDB"/>
                </a:solidFill>
                <a:latin typeface="+mn-lt"/>
              </a:rPr>
              <a:t>lovers of pleasure </a:t>
            </a:r>
            <a:r>
              <a:rPr lang="en-US" sz="2800" b="1" dirty="0">
                <a:solidFill>
                  <a:srgbClr val="FF0000"/>
                </a:solidFill>
                <a:latin typeface="+mn-lt"/>
              </a:rPr>
              <a:t>rather than lovers of God</a:t>
            </a:r>
            <a:r>
              <a:rPr lang="en-US" sz="2800" dirty="0">
                <a:latin typeface="+mn-lt"/>
              </a:rPr>
              <a:t>— </a:t>
            </a:r>
            <a:r>
              <a:rPr lang="en-US" sz="2800" baseline="30000" dirty="0">
                <a:latin typeface="+mn-lt"/>
              </a:rPr>
              <a:t>5 </a:t>
            </a:r>
            <a:r>
              <a:rPr lang="en-US" sz="2800" dirty="0">
                <a:latin typeface="+mn-lt"/>
              </a:rPr>
              <a:t>having a form of godliness but denying its power. Have nothing to do with such people.</a:t>
            </a:r>
            <a:endParaRPr lang="en-AU" sz="2800" dirty="0">
              <a:latin typeface="+mn-lt"/>
            </a:endParaRPr>
          </a:p>
        </p:txBody>
      </p:sp>
      <p:sp>
        <p:nvSpPr>
          <p:cNvPr id="2" name="TextBox 1"/>
          <p:cNvSpPr txBox="1"/>
          <p:nvPr/>
        </p:nvSpPr>
        <p:spPr>
          <a:xfrm>
            <a:off x="611560" y="1195824"/>
            <a:ext cx="2952328" cy="584775"/>
          </a:xfrm>
          <a:prstGeom prst="rect">
            <a:avLst/>
          </a:prstGeom>
          <a:noFill/>
        </p:spPr>
        <p:txBody>
          <a:bodyPr wrap="square" rtlCol="0">
            <a:spAutoFit/>
          </a:bodyPr>
          <a:lstStyle/>
          <a:p>
            <a:r>
              <a:rPr lang="en-US" sz="3200" b="1" dirty="0" smtClean="0">
                <a:latin typeface="+mn-lt"/>
              </a:rPr>
              <a:t>2 Timothy 3:1-5</a:t>
            </a:r>
            <a:endParaRPr lang="en-SG" sz="3200" b="1" dirty="0">
              <a:latin typeface="+mn-lt"/>
            </a:endParaRPr>
          </a:p>
        </p:txBody>
      </p:sp>
    </p:spTree>
    <p:extLst>
      <p:ext uri="{BB962C8B-B14F-4D97-AF65-F5344CB8AC3E}">
        <p14:creationId xmlns:p14="http://schemas.microsoft.com/office/powerpoint/2010/main" val="688233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9E04B93D-3FAB-44DC-8CCD-2270BD9A93F1}" type="slidenum">
              <a:rPr lang="en-SG" altLang="en-US" smtClean="0">
                <a:solidFill>
                  <a:schemeClr val="tx2"/>
                </a:solidFill>
                <a:latin typeface="Arial" panose="020B0604020202020204" pitchFamily="34" charset="0"/>
                <a:cs typeface="Arial" panose="020B0604020202020204" pitchFamily="34" charset="0"/>
              </a:rPr>
              <a:pPr>
                <a:spcBef>
                  <a:spcPct val="0"/>
                </a:spcBef>
                <a:buClrTx/>
                <a:buFontTx/>
                <a:buNone/>
              </a:pPr>
              <a:t>11</a:t>
            </a:fld>
            <a:endParaRPr lang="en-SG" altLang="en-US" smtClean="0">
              <a:solidFill>
                <a:schemeClr val="tx2"/>
              </a:solidFill>
              <a:latin typeface="Arial" panose="020B0604020202020204" pitchFamily="34" charset="0"/>
              <a:cs typeface="Arial" panose="020B0604020202020204" pitchFamily="34" charset="0"/>
            </a:endParaRPr>
          </a:p>
        </p:txBody>
      </p:sp>
      <p:sp>
        <p:nvSpPr>
          <p:cNvPr id="20484" name="TextBox 4"/>
          <p:cNvSpPr txBox="1">
            <a:spLocks noChangeArrowheads="1"/>
          </p:cNvSpPr>
          <p:nvPr/>
        </p:nvSpPr>
        <p:spPr bwMode="auto">
          <a:xfrm>
            <a:off x="323528" y="1069489"/>
            <a:ext cx="8568952"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800" b="1" dirty="0">
                <a:latin typeface="+mn-lt"/>
              </a:rPr>
              <a:t>The Cost of Following Jesus</a:t>
            </a:r>
          </a:p>
          <a:p>
            <a:r>
              <a:rPr lang="en-US" sz="2600" baseline="30000" dirty="0">
                <a:latin typeface="+mn-lt"/>
              </a:rPr>
              <a:t>57 </a:t>
            </a:r>
            <a:r>
              <a:rPr lang="en-US" sz="2600" dirty="0">
                <a:latin typeface="+mn-lt"/>
              </a:rPr>
              <a:t>As they were walking along the road, a man said to him, “</a:t>
            </a:r>
            <a:r>
              <a:rPr lang="en-US" sz="2600" b="1" dirty="0">
                <a:solidFill>
                  <a:srgbClr val="294BDB"/>
                </a:solidFill>
                <a:latin typeface="+mn-lt"/>
              </a:rPr>
              <a:t>I will follow you </a:t>
            </a:r>
            <a:r>
              <a:rPr lang="en-US" sz="2600" dirty="0">
                <a:latin typeface="+mn-lt"/>
              </a:rPr>
              <a:t>wherever you go.”</a:t>
            </a:r>
          </a:p>
          <a:p>
            <a:r>
              <a:rPr lang="en-US" sz="2600" baseline="30000" dirty="0">
                <a:latin typeface="+mn-lt"/>
              </a:rPr>
              <a:t>58 </a:t>
            </a:r>
            <a:r>
              <a:rPr lang="en-US" sz="2600" dirty="0">
                <a:latin typeface="+mn-lt"/>
              </a:rPr>
              <a:t>Jesus replied, “Foxes have dens and birds have nests, but the Son of Man has no place to lay his head.”</a:t>
            </a:r>
          </a:p>
          <a:p>
            <a:r>
              <a:rPr lang="en-US" sz="2600" baseline="30000" dirty="0">
                <a:latin typeface="+mn-lt"/>
              </a:rPr>
              <a:t>59 </a:t>
            </a:r>
            <a:r>
              <a:rPr lang="en-US" sz="2600" dirty="0">
                <a:latin typeface="+mn-lt"/>
              </a:rPr>
              <a:t>He said to another man, “</a:t>
            </a:r>
            <a:r>
              <a:rPr lang="en-US" sz="2600" b="1" dirty="0">
                <a:solidFill>
                  <a:srgbClr val="294BDB"/>
                </a:solidFill>
                <a:latin typeface="+mn-lt"/>
              </a:rPr>
              <a:t>Follow me</a:t>
            </a:r>
            <a:r>
              <a:rPr lang="en-US" sz="2600" dirty="0">
                <a:latin typeface="+mn-lt"/>
              </a:rPr>
              <a:t>.”</a:t>
            </a:r>
          </a:p>
          <a:p>
            <a:r>
              <a:rPr lang="en-US" sz="2600" dirty="0">
                <a:latin typeface="+mn-lt"/>
              </a:rPr>
              <a:t>But he replied, “</a:t>
            </a:r>
            <a:r>
              <a:rPr lang="en-US" sz="2600" b="1" dirty="0">
                <a:solidFill>
                  <a:srgbClr val="294BDB"/>
                </a:solidFill>
                <a:latin typeface="+mn-lt"/>
              </a:rPr>
              <a:t>Lord</a:t>
            </a:r>
            <a:r>
              <a:rPr lang="en-US" sz="2600" dirty="0">
                <a:latin typeface="+mn-lt"/>
              </a:rPr>
              <a:t>, </a:t>
            </a:r>
            <a:r>
              <a:rPr lang="en-US" sz="2600" b="1" dirty="0">
                <a:solidFill>
                  <a:srgbClr val="FF0000"/>
                </a:solidFill>
                <a:latin typeface="+mn-lt"/>
              </a:rPr>
              <a:t>first let me </a:t>
            </a:r>
            <a:r>
              <a:rPr lang="en-US" sz="2600" dirty="0">
                <a:latin typeface="+mn-lt"/>
              </a:rPr>
              <a:t>go and bury my father.”</a:t>
            </a:r>
          </a:p>
          <a:p>
            <a:r>
              <a:rPr lang="en-US" sz="2600" baseline="30000" dirty="0">
                <a:latin typeface="+mn-lt"/>
              </a:rPr>
              <a:t>60 </a:t>
            </a:r>
            <a:r>
              <a:rPr lang="en-US" sz="2600" dirty="0">
                <a:latin typeface="+mn-lt"/>
              </a:rPr>
              <a:t>Jesus said to him, “Let the dead bury their own dead, but you go and proclaim the kingdom of God.”</a:t>
            </a:r>
          </a:p>
          <a:p>
            <a:r>
              <a:rPr lang="en-US" sz="2600" baseline="30000" dirty="0">
                <a:latin typeface="+mn-lt"/>
              </a:rPr>
              <a:t>61 </a:t>
            </a:r>
            <a:r>
              <a:rPr lang="en-US" sz="2600" dirty="0">
                <a:latin typeface="+mn-lt"/>
              </a:rPr>
              <a:t>Still another said, “</a:t>
            </a:r>
            <a:r>
              <a:rPr lang="en-US" sz="2600" b="1" dirty="0">
                <a:solidFill>
                  <a:srgbClr val="294BDB"/>
                </a:solidFill>
                <a:latin typeface="+mn-lt"/>
              </a:rPr>
              <a:t>I will follow you, Lord</a:t>
            </a:r>
            <a:r>
              <a:rPr lang="en-US" sz="2600" dirty="0">
                <a:latin typeface="+mn-lt"/>
              </a:rPr>
              <a:t>; </a:t>
            </a:r>
            <a:r>
              <a:rPr lang="en-US" sz="2600" b="1" dirty="0">
                <a:solidFill>
                  <a:srgbClr val="FF0000"/>
                </a:solidFill>
                <a:latin typeface="+mn-lt"/>
              </a:rPr>
              <a:t>but first let me </a:t>
            </a:r>
            <a:r>
              <a:rPr lang="en-US" sz="2600" dirty="0">
                <a:latin typeface="+mn-lt"/>
              </a:rPr>
              <a:t>go back and say goodbye to my family.”</a:t>
            </a:r>
          </a:p>
          <a:p>
            <a:r>
              <a:rPr lang="en-US" sz="2600" baseline="30000" dirty="0">
                <a:latin typeface="+mn-lt"/>
              </a:rPr>
              <a:t>62 </a:t>
            </a:r>
            <a:r>
              <a:rPr lang="en-US" sz="2600" dirty="0">
                <a:latin typeface="+mn-lt"/>
              </a:rPr>
              <a:t>Jesus replied, “No one who puts a hand to the plow and looks back is fit for service in the kingdom of God</a:t>
            </a:r>
            <a:r>
              <a:rPr lang="en-US" sz="2600" dirty="0" smtClean="0">
                <a:latin typeface="+mn-lt"/>
              </a:rPr>
              <a:t>.”</a:t>
            </a:r>
            <a:endParaRPr lang="en-AU" sz="2800" dirty="0">
              <a:latin typeface="+mn-lt"/>
            </a:endParaRPr>
          </a:p>
        </p:txBody>
      </p:sp>
      <p:sp>
        <p:nvSpPr>
          <p:cNvPr id="2" name="TextBox 1"/>
          <p:cNvSpPr txBox="1"/>
          <p:nvPr/>
        </p:nvSpPr>
        <p:spPr>
          <a:xfrm>
            <a:off x="3275856" y="260648"/>
            <a:ext cx="2952328" cy="584775"/>
          </a:xfrm>
          <a:prstGeom prst="rect">
            <a:avLst/>
          </a:prstGeom>
          <a:noFill/>
        </p:spPr>
        <p:txBody>
          <a:bodyPr wrap="square" rtlCol="0">
            <a:spAutoFit/>
          </a:bodyPr>
          <a:lstStyle/>
          <a:p>
            <a:r>
              <a:rPr lang="en-US" sz="3200" b="1" dirty="0" smtClean="0">
                <a:latin typeface="+mn-lt"/>
              </a:rPr>
              <a:t>Luke 9:57-62</a:t>
            </a:r>
            <a:endParaRPr lang="en-SG" sz="3200" b="1" dirty="0">
              <a:latin typeface="+mn-lt"/>
            </a:endParaRPr>
          </a:p>
        </p:txBody>
      </p:sp>
    </p:spTree>
    <p:extLst>
      <p:ext uri="{BB962C8B-B14F-4D97-AF65-F5344CB8AC3E}">
        <p14:creationId xmlns:p14="http://schemas.microsoft.com/office/powerpoint/2010/main" val="981956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9E04B93D-3FAB-44DC-8CCD-2270BD9A93F1}" type="slidenum">
              <a:rPr lang="en-SG" altLang="en-US" smtClean="0">
                <a:solidFill>
                  <a:schemeClr val="tx2"/>
                </a:solidFill>
                <a:latin typeface="Arial" panose="020B0604020202020204" pitchFamily="34" charset="0"/>
                <a:cs typeface="Arial" panose="020B0604020202020204" pitchFamily="34" charset="0"/>
              </a:rPr>
              <a:pPr>
                <a:spcBef>
                  <a:spcPct val="0"/>
                </a:spcBef>
                <a:buClrTx/>
                <a:buFontTx/>
                <a:buNone/>
              </a:pPr>
              <a:t>12</a:t>
            </a:fld>
            <a:endParaRPr lang="en-SG" altLang="en-US" smtClean="0">
              <a:solidFill>
                <a:schemeClr val="tx2"/>
              </a:solidFill>
              <a:latin typeface="Arial" panose="020B0604020202020204" pitchFamily="34" charset="0"/>
              <a:cs typeface="Arial" panose="020B0604020202020204" pitchFamily="34" charset="0"/>
            </a:endParaRPr>
          </a:p>
        </p:txBody>
      </p:sp>
      <p:sp>
        <p:nvSpPr>
          <p:cNvPr id="20484" name="TextBox 4"/>
          <p:cNvSpPr txBox="1">
            <a:spLocks noChangeArrowheads="1"/>
          </p:cNvSpPr>
          <p:nvPr/>
        </p:nvSpPr>
        <p:spPr bwMode="auto">
          <a:xfrm>
            <a:off x="323528" y="1104474"/>
            <a:ext cx="8496944"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800" b="1" dirty="0">
                <a:latin typeface="+mn-lt"/>
              </a:rPr>
              <a:t>The Parable of the Great </a:t>
            </a:r>
            <a:r>
              <a:rPr lang="en-US" sz="2800" b="1" dirty="0" smtClean="0">
                <a:latin typeface="+mn-lt"/>
              </a:rPr>
              <a:t>Banquet</a:t>
            </a:r>
          </a:p>
          <a:p>
            <a:endParaRPr lang="en-US" sz="2800" b="1" dirty="0">
              <a:latin typeface="+mn-lt"/>
            </a:endParaRPr>
          </a:p>
          <a:p>
            <a:r>
              <a:rPr lang="en-US" sz="2600" baseline="30000" dirty="0" smtClean="0">
                <a:latin typeface="+mn-lt"/>
              </a:rPr>
              <a:t>16 </a:t>
            </a:r>
            <a:r>
              <a:rPr lang="en-US" sz="2600" dirty="0" smtClean="0">
                <a:latin typeface="+mn-lt"/>
              </a:rPr>
              <a:t>Jesus </a:t>
            </a:r>
            <a:r>
              <a:rPr lang="en-US" sz="2600" dirty="0">
                <a:latin typeface="+mn-lt"/>
              </a:rPr>
              <a:t>replied: “A certain man was preparing a great banquet and invited many guests. </a:t>
            </a:r>
            <a:r>
              <a:rPr lang="en-US" sz="2600" baseline="30000" dirty="0">
                <a:latin typeface="+mn-lt"/>
              </a:rPr>
              <a:t>17 </a:t>
            </a:r>
            <a:r>
              <a:rPr lang="en-US" sz="2600" dirty="0">
                <a:latin typeface="+mn-lt"/>
              </a:rPr>
              <a:t>At the time of the banquet he sent his servant to tell those who had been invited, ‘Come, for everything is now ready.’</a:t>
            </a:r>
          </a:p>
          <a:p>
            <a:r>
              <a:rPr lang="en-US" sz="2600" baseline="30000" dirty="0">
                <a:latin typeface="+mn-lt"/>
              </a:rPr>
              <a:t>18 </a:t>
            </a:r>
            <a:r>
              <a:rPr lang="en-US" sz="2600" dirty="0">
                <a:latin typeface="+mn-lt"/>
              </a:rPr>
              <a:t>“But they all alike began to make </a:t>
            </a:r>
            <a:r>
              <a:rPr lang="en-US" sz="2600" b="1" dirty="0">
                <a:solidFill>
                  <a:srgbClr val="FF0000"/>
                </a:solidFill>
                <a:latin typeface="+mn-lt"/>
              </a:rPr>
              <a:t>excuses</a:t>
            </a:r>
            <a:r>
              <a:rPr lang="en-US" sz="2600" dirty="0">
                <a:latin typeface="+mn-lt"/>
              </a:rPr>
              <a:t>. The first said, ‘</a:t>
            </a:r>
            <a:r>
              <a:rPr lang="en-US" sz="2600" b="1" dirty="0">
                <a:solidFill>
                  <a:srgbClr val="FF0000"/>
                </a:solidFill>
                <a:latin typeface="+mn-lt"/>
              </a:rPr>
              <a:t>I</a:t>
            </a:r>
            <a:r>
              <a:rPr lang="en-US" sz="2600" dirty="0">
                <a:solidFill>
                  <a:srgbClr val="FF0000"/>
                </a:solidFill>
                <a:latin typeface="+mn-lt"/>
              </a:rPr>
              <a:t> </a:t>
            </a:r>
            <a:r>
              <a:rPr lang="en-US" sz="2600" dirty="0">
                <a:latin typeface="+mn-lt"/>
              </a:rPr>
              <a:t>have just bought a field, and </a:t>
            </a:r>
            <a:r>
              <a:rPr lang="en-US" sz="2600" b="1" dirty="0">
                <a:solidFill>
                  <a:srgbClr val="FF0000"/>
                </a:solidFill>
                <a:latin typeface="+mn-lt"/>
              </a:rPr>
              <a:t>I</a:t>
            </a:r>
            <a:r>
              <a:rPr lang="en-US" sz="2600" dirty="0">
                <a:solidFill>
                  <a:srgbClr val="FF0000"/>
                </a:solidFill>
                <a:latin typeface="+mn-lt"/>
              </a:rPr>
              <a:t> </a:t>
            </a:r>
            <a:r>
              <a:rPr lang="en-US" sz="2600" dirty="0">
                <a:latin typeface="+mn-lt"/>
              </a:rPr>
              <a:t>must go and see it. Please </a:t>
            </a:r>
            <a:r>
              <a:rPr lang="en-US" sz="2600" b="1" dirty="0">
                <a:solidFill>
                  <a:srgbClr val="FF0000"/>
                </a:solidFill>
                <a:latin typeface="+mn-lt"/>
              </a:rPr>
              <a:t>excuse</a:t>
            </a:r>
            <a:r>
              <a:rPr lang="en-US" sz="2600" dirty="0">
                <a:latin typeface="+mn-lt"/>
              </a:rPr>
              <a:t> me.’</a:t>
            </a:r>
          </a:p>
          <a:p>
            <a:r>
              <a:rPr lang="en-US" sz="2600" baseline="30000" dirty="0">
                <a:latin typeface="+mn-lt"/>
              </a:rPr>
              <a:t>19 </a:t>
            </a:r>
            <a:r>
              <a:rPr lang="en-US" sz="2600" dirty="0">
                <a:latin typeface="+mn-lt"/>
              </a:rPr>
              <a:t>“Another said, ‘</a:t>
            </a:r>
            <a:r>
              <a:rPr lang="en-US" sz="2600" b="1" dirty="0">
                <a:solidFill>
                  <a:srgbClr val="FF0000"/>
                </a:solidFill>
                <a:latin typeface="+mn-lt"/>
              </a:rPr>
              <a:t>I</a:t>
            </a:r>
            <a:r>
              <a:rPr lang="en-US" sz="2600" dirty="0">
                <a:latin typeface="+mn-lt"/>
              </a:rPr>
              <a:t> have just bought five yoke of oxen, and </a:t>
            </a:r>
            <a:r>
              <a:rPr lang="en-US" sz="2600" b="1" dirty="0">
                <a:solidFill>
                  <a:srgbClr val="FF0000"/>
                </a:solidFill>
                <a:latin typeface="+mn-lt"/>
              </a:rPr>
              <a:t>I</a:t>
            </a:r>
            <a:r>
              <a:rPr lang="en-US" sz="2600" dirty="0">
                <a:latin typeface="+mn-lt"/>
              </a:rPr>
              <a:t>’m on my way to try them out. Please </a:t>
            </a:r>
            <a:r>
              <a:rPr lang="en-US" sz="2600" b="1" dirty="0">
                <a:solidFill>
                  <a:srgbClr val="FF0000"/>
                </a:solidFill>
                <a:latin typeface="+mn-lt"/>
              </a:rPr>
              <a:t>excuse </a:t>
            </a:r>
            <a:r>
              <a:rPr lang="en-US" sz="2600" dirty="0">
                <a:latin typeface="+mn-lt"/>
              </a:rPr>
              <a:t>me.’</a:t>
            </a:r>
          </a:p>
          <a:p>
            <a:r>
              <a:rPr lang="en-US" sz="2600" baseline="30000" dirty="0">
                <a:latin typeface="+mn-lt"/>
              </a:rPr>
              <a:t>20 </a:t>
            </a:r>
            <a:r>
              <a:rPr lang="en-US" sz="2600" dirty="0">
                <a:latin typeface="+mn-lt"/>
              </a:rPr>
              <a:t>“Still another said, ‘</a:t>
            </a:r>
            <a:r>
              <a:rPr lang="en-US" sz="2600" b="1" dirty="0">
                <a:solidFill>
                  <a:srgbClr val="FF0000"/>
                </a:solidFill>
                <a:latin typeface="+mn-lt"/>
              </a:rPr>
              <a:t>I</a:t>
            </a:r>
            <a:r>
              <a:rPr lang="en-US" sz="2600" dirty="0">
                <a:latin typeface="+mn-lt"/>
              </a:rPr>
              <a:t> just got married, so </a:t>
            </a:r>
            <a:r>
              <a:rPr lang="en-US" sz="2600" b="1" dirty="0">
                <a:solidFill>
                  <a:srgbClr val="FF0000"/>
                </a:solidFill>
                <a:latin typeface="+mn-lt"/>
              </a:rPr>
              <a:t>I can’t come</a:t>
            </a:r>
            <a:r>
              <a:rPr lang="en-US" sz="2600" dirty="0">
                <a:latin typeface="+mn-lt"/>
              </a:rPr>
              <a:t>.’</a:t>
            </a:r>
          </a:p>
          <a:p>
            <a:endParaRPr lang="en-AU" sz="2600" dirty="0">
              <a:latin typeface="+mn-lt"/>
            </a:endParaRPr>
          </a:p>
        </p:txBody>
      </p:sp>
      <p:sp>
        <p:nvSpPr>
          <p:cNvPr id="2" name="TextBox 1"/>
          <p:cNvSpPr txBox="1"/>
          <p:nvPr/>
        </p:nvSpPr>
        <p:spPr>
          <a:xfrm>
            <a:off x="3275856" y="332656"/>
            <a:ext cx="2952328" cy="584775"/>
          </a:xfrm>
          <a:prstGeom prst="rect">
            <a:avLst/>
          </a:prstGeom>
          <a:noFill/>
        </p:spPr>
        <p:txBody>
          <a:bodyPr wrap="square" rtlCol="0">
            <a:spAutoFit/>
          </a:bodyPr>
          <a:lstStyle/>
          <a:p>
            <a:r>
              <a:rPr lang="en-US" sz="3200" b="1" dirty="0" smtClean="0">
                <a:latin typeface="+mn-lt"/>
              </a:rPr>
              <a:t>Luke 14:16-20</a:t>
            </a:r>
            <a:endParaRPr lang="en-SG" sz="3200" b="1" dirty="0">
              <a:latin typeface="+mn-lt"/>
            </a:endParaRPr>
          </a:p>
        </p:txBody>
      </p:sp>
    </p:spTree>
    <p:extLst>
      <p:ext uri="{BB962C8B-B14F-4D97-AF65-F5344CB8AC3E}">
        <p14:creationId xmlns:p14="http://schemas.microsoft.com/office/powerpoint/2010/main" val="3284232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9E04B93D-3FAB-44DC-8CCD-2270BD9A93F1}" type="slidenum">
              <a:rPr lang="en-SG" altLang="en-US" smtClean="0">
                <a:solidFill>
                  <a:schemeClr val="tx2"/>
                </a:solidFill>
                <a:latin typeface="Arial" panose="020B0604020202020204" pitchFamily="34" charset="0"/>
                <a:cs typeface="Arial" panose="020B0604020202020204" pitchFamily="34" charset="0"/>
              </a:rPr>
              <a:pPr>
                <a:spcBef>
                  <a:spcPct val="0"/>
                </a:spcBef>
                <a:buClrTx/>
                <a:buFontTx/>
                <a:buNone/>
              </a:pPr>
              <a:t>13</a:t>
            </a:fld>
            <a:endParaRPr lang="en-SG" altLang="en-US" smtClean="0">
              <a:solidFill>
                <a:schemeClr val="tx2"/>
              </a:solidFill>
              <a:latin typeface="Arial" panose="020B0604020202020204" pitchFamily="34" charset="0"/>
              <a:cs typeface="Arial" panose="020B0604020202020204" pitchFamily="34" charset="0"/>
            </a:endParaRPr>
          </a:p>
        </p:txBody>
      </p:sp>
      <p:sp>
        <p:nvSpPr>
          <p:cNvPr id="29699" name="TextBox 3"/>
          <p:cNvSpPr txBox="1">
            <a:spLocks noChangeArrowheads="1"/>
          </p:cNvSpPr>
          <p:nvPr/>
        </p:nvSpPr>
        <p:spPr bwMode="auto">
          <a:xfrm>
            <a:off x="531532" y="326962"/>
            <a:ext cx="8507412"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AU" altLang="en-US" sz="3600" b="1" dirty="0" smtClean="0">
                <a:solidFill>
                  <a:srgbClr val="FF0000"/>
                </a:solidFill>
                <a:latin typeface="Calibri" panose="020F0502020204030204" pitchFamily="34" charset="0"/>
                <a:cs typeface="Calibri" panose="020F0502020204030204" pitchFamily="34" charset="0"/>
              </a:rPr>
              <a:t>2. Sacrifice we may be called to make                           </a:t>
            </a:r>
            <a:r>
              <a:rPr lang="en-AU" altLang="en-US" sz="3200" b="1" dirty="0" smtClean="0">
                <a:solidFill>
                  <a:schemeClr val="tx1">
                    <a:lumMod val="95000"/>
                    <a:lumOff val="5000"/>
                  </a:schemeClr>
                </a:solidFill>
                <a:latin typeface="Calibri" panose="020F0502020204030204" pitchFamily="34" charset="0"/>
                <a:cs typeface="Calibri" panose="020F0502020204030204" pitchFamily="34" charset="0"/>
              </a:rPr>
              <a:t>a. Sacrifices we are to make as disciples</a:t>
            </a:r>
            <a:endParaRPr lang="en-SG" altLang="en-US" sz="320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20484" name="TextBox 4"/>
          <p:cNvSpPr txBox="1">
            <a:spLocks noChangeArrowheads="1"/>
          </p:cNvSpPr>
          <p:nvPr/>
        </p:nvSpPr>
        <p:spPr bwMode="auto">
          <a:xfrm>
            <a:off x="532391" y="1844824"/>
            <a:ext cx="784887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SG" sz="2800" b="1" dirty="0" smtClean="0">
                <a:latin typeface="+mn-lt"/>
              </a:rPr>
              <a:t>“The Cost of Discipleship”</a:t>
            </a:r>
            <a:endParaRPr lang="en-SG" sz="2800" dirty="0">
              <a:latin typeface="+mn-lt"/>
            </a:endParaRPr>
          </a:p>
          <a:p>
            <a:pPr>
              <a:defRPr/>
            </a:pPr>
            <a:r>
              <a:rPr lang="en-AU" sz="2800" dirty="0" smtClean="0">
                <a:latin typeface="+mn-lt"/>
              </a:rPr>
              <a:t>By Dietrich Bonhoeffer</a:t>
            </a:r>
          </a:p>
          <a:p>
            <a:pPr>
              <a:defRPr/>
            </a:pPr>
            <a:endParaRPr lang="en-US" sz="2800" dirty="0" smtClean="0">
              <a:latin typeface="+mn-lt"/>
            </a:endParaRPr>
          </a:p>
          <a:p>
            <a:pPr>
              <a:defRPr/>
            </a:pPr>
            <a:r>
              <a:rPr lang="en-US" sz="2800" dirty="0" smtClean="0">
                <a:latin typeface="+mn-lt"/>
              </a:rPr>
              <a:t>“</a:t>
            </a:r>
            <a:r>
              <a:rPr lang="en-US" sz="2800" b="1" dirty="0" smtClean="0">
                <a:solidFill>
                  <a:srgbClr val="294BDB"/>
                </a:solidFill>
                <a:latin typeface="+mn-lt"/>
              </a:rPr>
              <a:t>Cheap </a:t>
            </a:r>
            <a:r>
              <a:rPr lang="en-US" sz="2800" b="1" dirty="0">
                <a:solidFill>
                  <a:srgbClr val="294BDB"/>
                </a:solidFill>
                <a:latin typeface="+mn-lt"/>
              </a:rPr>
              <a:t>grace </a:t>
            </a:r>
            <a:r>
              <a:rPr lang="en-US" sz="2800" dirty="0">
                <a:latin typeface="+mn-lt"/>
              </a:rPr>
              <a:t>is grace without discipleship, </a:t>
            </a:r>
            <a:r>
              <a:rPr lang="en-US" sz="2800" dirty="0" smtClean="0">
                <a:latin typeface="+mn-lt"/>
              </a:rPr>
              <a:t>                          grace </a:t>
            </a:r>
            <a:r>
              <a:rPr lang="en-US" sz="2800" dirty="0">
                <a:latin typeface="+mn-lt"/>
              </a:rPr>
              <a:t>without the cross, grace without </a:t>
            </a:r>
            <a:r>
              <a:rPr lang="en-US" sz="2800" dirty="0" smtClean="0">
                <a:latin typeface="+mn-lt"/>
              </a:rPr>
              <a:t>                                    Jesus </a:t>
            </a:r>
            <a:r>
              <a:rPr lang="en-US" sz="2800" dirty="0">
                <a:latin typeface="+mn-lt"/>
              </a:rPr>
              <a:t>Christ, living and incarnate.</a:t>
            </a:r>
          </a:p>
          <a:p>
            <a:pPr>
              <a:defRPr/>
            </a:pPr>
            <a:endParaRPr lang="en-AU" sz="2800" dirty="0" smtClean="0">
              <a:latin typeface="+mn-lt"/>
            </a:endParaRPr>
          </a:p>
          <a:p>
            <a:pPr>
              <a:defRPr/>
            </a:pPr>
            <a:r>
              <a:rPr lang="en-AU" sz="2800" b="1" dirty="0" smtClean="0">
                <a:solidFill>
                  <a:srgbClr val="294BDB"/>
                </a:solidFill>
                <a:latin typeface="+mn-lt"/>
              </a:rPr>
              <a:t>Costly grace </a:t>
            </a:r>
            <a:r>
              <a:rPr lang="en-AU" sz="2800" dirty="0" smtClean="0">
                <a:latin typeface="+mn-lt"/>
              </a:rPr>
              <a:t>confronts us as a gracious call to follow Jesus. </a:t>
            </a:r>
            <a:r>
              <a:rPr lang="en-US" sz="2800" dirty="0" smtClean="0">
                <a:latin typeface="+mn-lt"/>
              </a:rPr>
              <a:t>It is costly </a:t>
            </a:r>
            <a:r>
              <a:rPr lang="en-US" sz="2800" dirty="0">
                <a:latin typeface="+mn-lt"/>
              </a:rPr>
              <a:t>because it calls us to follow, and it is grace because it calls us to follow Jesus Christ</a:t>
            </a:r>
            <a:r>
              <a:rPr lang="en-US" sz="2800" dirty="0" smtClean="0">
                <a:latin typeface="+mn-lt"/>
              </a:rPr>
              <a:t>.” </a:t>
            </a:r>
            <a:endParaRPr lang="en-AU" sz="2400" dirty="0">
              <a:latin typeface="+mn-lt"/>
            </a:endParaRPr>
          </a:p>
        </p:txBody>
      </p:sp>
      <p:pic>
        <p:nvPicPr>
          <p:cNvPr id="2" name="Picture 1"/>
          <p:cNvPicPr>
            <a:picLocks noChangeAspect="1"/>
          </p:cNvPicPr>
          <p:nvPr/>
        </p:nvPicPr>
        <p:blipFill>
          <a:blip r:embed="rId2"/>
          <a:stretch>
            <a:fillRect/>
          </a:stretch>
        </p:blipFill>
        <p:spPr>
          <a:xfrm>
            <a:off x="6876256" y="1844824"/>
            <a:ext cx="1987358" cy="2607346"/>
          </a:xfrm>
          <a:prstGeom prst="rect">
            <a:avLst/>
          </a:prstGeom>
        </p:spPr>
      </p:pic>
    </p:spTree>
    <p:extLst>
      <p:ext uri="{BB962C8B-B14F-4D97-AF65-F5344CB8AC3E}">
        <p14:creationId xmlns:p14="http://schemas.microsoft.com/office/powerpoint/2010/main" val="2174805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9E04B93D-3FAB-44DC-8CCD-2270BD9A93F1}" type="slidenum">
              <a:rPr lang="en-SG" altLang="en-US" smtClean="0">
                <a:solidFill>
                  <a:schemeClr val="tx2"/>
                </a:solidFill>
                <a:latin typeface="Arial" panose="020B0604020202020204" pitchFamily="34" charset="0"/>
                <a:cs typeface="Arial" panose="020B0604020202020204" pitchFamily="34" charset="0"/>
              </a:rPr>
              <a:pPr>
                <a:spcBef>
                  <a:spcPct val="0"/>
                </a:spcBef>
                <a:buClrTx/>
                <a:buFontTx/>
                <a:buNone/>
              </a:pPr>
              <a:t>14</a:t>
            </a:fld>
            <a:endParaRPr lang="en-SG" altLang="en-US" smtClean="0">
              <a:solidFill>
                <a:schemeClr val="tx2"/>
              </a:solidFill>
              <a:latin typeface="Arial" panose="020B0604020202020204" pitchFamily="34" charset="0"/>
              <a:cs typeface="Arial" panose="020B0604020202020204" pitchFamily="34" charset="0"/>
            </a:endParaRPr>
          </a:p>
        </p:txBody>
      </p:sp>
      <p:sp>
        <p:nvSpPr>
          <p:cNvPr id="29699" name="TextBox 3"/>
          <p:cNvSpPr txBox="1">
            <a:spLocks noChangeArrowheads="1"/>
          </p:cNvSpPr>
          <p:nvPr/>
        </p:nvSpPr>
        <p:spPr bwMode="auto">
          <a:xfrm>
            <a:off x="611560" y="620688"/>
            <a:ext cx="8507412"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AU" altLang="en-US" sz="3600" b="1" dirty="0" smtClean="0">
                <a:solidFill>
                  <a:srgbClr val="FF0000"/>
                </a:solidFill>
                <a:latin typeface="Calibri" panose="020F0502020204030204" pitchFamily="34" charset="0"/>
                <a:cs typeface="Calibri" panose="020F0502020204030204" pitchFamily="34" charset="0"/>
              </a:rPr>
              <a:t>2. Sacrifice we may be called to make                           </a:t>
            </a:r>
            <a:r>
              <a:rPr lang="en-AU" altLang="en-US" sz="3200" b="1" dirty="0" smtClean="0">
                <a:solidFill>
                  <a:schemeClr val="tx1">
                    <a:lumMod val="95000"/>
                    <a:lumOff val="5000"/>
                  </a:schemeClr>
                </a:solidFill>
                <a:latin typeface="Calibri" panose="020F0502020204030204" pitchFamily="34" charset="0"/>
                <a:cs typeface="Calibri" panose="020F0502020204030204" pitchFamily="34" charset="0"/>
              </a:rPr>
              <a:t>a. Sacrifices we are to make as disciples</a:t>
            </a:r>
            <a:endParaRPr lang="en-SG" altLang="en-US" sz="320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20484" name="TextBox 4"/>
          <p:cNvSpPr txBox="1">
            <a:spLocks noChangeArrowheads="1"/>
          </p:cNvSpPr>
          <p:nvPr/>
        </p:nvSpPr>
        <p:spPr bwMode="auto">
          <a:xfrm>
            <a:off x="611560" y="2132856"/>
            <a:ext cx="8000049"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SG" sz="2800" dirty="0" smtClean="0">
                <a:latin typeface="+mn-lt"/>
              </a:rPr>
              <a:t>* Offer </a:t>
            </a:r>
            <a:r>
              <a:rPr lang="en-SG" sz="2800" dirty="0">
                <a:latin typeface="+mn-lt"/>
              </a:rPr>
              <a:t>our bodies as a living sacrifice (Romans 12:1) </a:t>
            </a:r>
            <a:endParaRPr lang="en-SG" sz="2800" dirty="0" smtClean="0">
              <a:latin typeface="+mn-lt"/>
            </a:endParaRPr>
          </a:p>
          <a:p>
            <a:r>
              <a:rPr lang="en-SG" sz="2000" dirty="0" smtClean="0">
                <a:latin typeface="+mn-lt"/>
              </a:rPr>
              <a:t>  </a:t>
            </a:r>
            <a:endParaRPr lang="en-SG" sz="2000" dirty="0">
              <a:latin typeface="+mn-lt"/>
            </a:endParaRPr>
          </a:p>
          <a:p>
            <a:r>
              <a:rPr lang="en-SG" sz="2800" dirty="0" smtClean="0">
                <a:latin typeface="+mn-lt"/>
              </a:rPr>
              <a:t>* Continually </a:t>
            </a:r>
            <a:r>
              <a:rPr lang="en-SG" sz="2800" dirty="0">
                <a:latin typeface="+mn-lt"/>
              </a:rPr>
              <a:t>offer to God a sacrifice of praise </a:t>
            </a:r>
            <a:r>
              <a:rPr lang="en-SG" sz="2800" dirty="0" smtClean="0">
                <a:latin typeface="+mn-lt"/>
              </a:rPr>
              <a:t>and</a:t>
            </a:r>
          </a:p>
          <a:p>
            <a:r>
              <a:rPr lang="en-SG" sz="2800" dirty="0" smtClean="0">
                <a:latin typeface="+mn-lt"/>
              </a:rPr>
              <a:t>   </a:t>
            </a:r>
            <a:r>
              <a:rPr lang="en-SG" sz="2800" dirty="0">
                <a:latin typeface="+mn-lt"/>
              </a:rPr>
              <a:t>confession of His name (Hebrews 13:15</a:t>
            </a:r>
            <a:r>
              <a:rPr lang="en-SG" sz="2800" dirty="0" smtClean="0">
                <a:latin typeface="+mn-lt"/>
              </a:rPr>
              <a:t>)</a:t>
            </a:r>
          </a:p>
          <a:p>
            <a:endParaRPr lang="en-SG" sz="2000" dirty="0">
              <a:latin typeface="+mn-lt"/>
            </a:endParaRPr>
          </a:p>
          <a:p>
            <a:r>
              <a:rPr lang="en-SG" sz="2800" dirty="0" smtClean="0">
                <a:latin typeface="+mn-lt"/>
              </a:rPr>
              <a:t>* Give </a:t>
            </a:r>
            <a:r>
              <a:rPr lang="en-SG" sz="2800" dirty="0">
                <a:latin typeface="+mn-lt"/>
              </a:rPr>
              <a:t>up our rights in view of the Lordship of Christ </a:t>
            </a:r>
            <a:endParaRPr lang="en-SG" sz="2800" dirty="0" smtClean="0">
              <a:latin typeface="+mn-lt"/>
            </a:endParaRPr>
          </a:p>
          <a:p>
            <a:r>
              <a:rPr lang="en-SG" sz="2000" dirty="0" smtClean="0">
                <a:latin typeface="+mn-lt"/>
              </a:rPr>
              <a:t> </a:t>
            </a:r>
            <a:r>
              <a:rPr lang="en-SG" sz="2800" dirty="0" smtClean="0">
                <a:latin typeface="+mn-lt"/>
              </a:rPr>
              <a:t> </a:t>
            </a:r>
            <a:endParaRPr lang="en-SG" sz="2800" dirty="0">
              <a:latin typeface="+mn-lt"/>
            </a:endParaRPr>
          </a:p>
          <a:p>
            <a:r>
              <a:rPr lang="en-SG" sz="2800" dirty="0" smtClean="0">
                <a:latin typeface="+mn-lt"/>
              </a:rPr>
              <a:t>* Adopt </a:t>
            </a:r>
            <a:r>
              <a:rPr lang="en-SG" sz="2800" dirty="0">
                <a:latin typeface="+mn-lt"/>
              </a:rPr>
              <a:t>a counter culture </a:t>
            </a:r>
            <a:r>
              <a:rPr lang="en-SG" sz="2800" dirty="0" err="1">
                <a:latin typeface="+mn-lt"/>
              </a:rPr>
              <a:t>mindset</a:t>
            </a:r>
            <a:r>
              <a:rPr lang="en-SG" sz="2800" dirty="0">
                <a:latin typeface="+mn-lt"/>
              </a:rPr>
              <a:t> </a:t>
            </a:r>
            <a:r>
              <a:rPr lang="en-SG" sz="2800" dirty="0" smtClean="0">
                <a:latin typeface="+mn-lt"/>
              </a:rPr>
              <a:t>(</a:t>
            </a:r>
            <a:r>
              <a:rPr lang="en-SG" sz="2800" dirty="0">
                <a:latin typeface="+mn-lt"/>
              </a:rPr>
              <a:t>Romans 12:2</a:t>
            </a:r>
            <a:r>
              <a:rPr lang="en-SG" sz="2800" dirty="0" smtClean="0">
                <a:latin typeface="+mn-lt"/>
              </a:rPr>
              <a:t>)                  </a:t>
            </a:r>
          </a:p>
          <a:p>
            <a:r>
              <a:rPr lang="en-SG" sz="2800" dirty="0" smtClean="0">
                <a:latin typeface="+mn-lt"/>
              </a:rPr>
              <a:t>   ‘Do not conform to the patterns of this world’  </a:t>
            </a:r>
            <a:endParaRPr lang="en-SG" sz="2800" dirty="0">
              <a:latin typeface="+mn-lt"/>
            </a:endParaRPr>
          </a:p>
          <a:p>
            <a:pPr>
              <a:defRPr/>
            </a:pPr>
            <a:endParaRPr lang="en-AU" sz="2400" dirty="0">
              <a:latin typeface="+mn-lt"/>
            </a:endParaRPr>
          </a:p>
        </p:txBody>
      </p:sp>
    </p:spTree>
    <p:extLst>
      <p:ext uri="{BB962C8B-B14F-4D97-AF65-F5344CB8AC3E}">
        <p14:creationId xmlns:p14="http://schemas.microsoft.com/office/powerpoint/2010/main" val="3068061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9E04B93D-3FAB-44DC-8CCD-2270BD9A93F1}" type="slidenum">
              <a:rPr lang="en-SG" altLang="en-US" smtClean="0">
                <a:solidFill>
                  <a:schemeClr val="tx2"/>
                </a:solidFill>
                <a:latin typeface="Arial" panose="020B0604020202020204" pitchFamily="34" charset="0"/>
                <a:cs typeface="Arial" panose="020B0604020202020204" pitchFamily="34" charset="0"/>
              </a:rPr>
              <a:pPr>
                <a:spcBef>
                  <a:spcPct val="0"/>
                </a:spcBef>
                <a:buClrTx/>
                <a:buFontTx/>
                <a:buNone/>
              </a:pPr>
              <a:t>15</a:t>
            </a:fld>
            <a:endParaRPr lang="en-SG" altLang="en-US" smtClean="0">
              <a:solidFill>
                <a:schemeClr val="tx2"/>
              </a:solidFill>
              <a:latin typeface="Arial" panose="020B0604020202020204" pitchFamily="34" charset="0"/>
              <a:cs typeface="Arial" panose="020B0604020202020204" pitchFamily="34" charset="0"/>
            </a:endParaRPr>
          </a:p>
        </p:txBody>
      </p:sp>
      <p:sp>
        <p:nvSpPr>
          <p:cNvPr id="29699" name="TextBox 3"/>
          <p:cNvSpPr txBox="1">
            <a:spLocks noChangeArrowheads="1"/>
          </p:cNvSpPr>
          <p:nvPr/>
        </p:nvSpPr>
        <p:spPr bwMode="auto">
          <a:xfrm>
            <a:off x="611560" y="620688"/>
            <a:ext cx="8507412"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AU" altLang="en-US" sz="3600" b="1" dirty="0" smtClean="0">
                <a:solidFill>
                  <a:srgbClr val="FF0000"/>
                </a:solidFill>
                <a:latin typeface="Calibri" panose="020F0502020204030204" pitchFamily="34" charset="0"/>
                <a:cs typeface="Calibri" panose="020F0502020204030204" pitchFamily="34" charset="0"/>
              </a:rPr>
              <a:t>2. Sacrifice we may be called to make                           </a:t>
            </a:r>
            <a:r>
              <a:rPr lang="en-AU" altLang="en-US" sz="3200" b="1" dirty="0" smtClean="0">
                <a:solidFill>
                  <a:schemeClr val="tx1">
                    <a:lumMod val="95000"/>
                    <a:lumOff val="5000"/>
                  </a:schemeClr>
                </a:solidFill>
                <a:latin typeface="Calibri" panose="020F0502020204030204" pitchFamily="34" charset="0"/>
                <a:cs typeface="Calibri" panose="020F0502020204030204" pitchFamily="34" charset="0"/>
              </a:rPr>
              <a:t>b. Sacrifices we make for going to another place</a:t>
            </a:r>
            <a:endParaRPr lang="en-SG" altLang="en-US" sz="320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20484" name="TextBox 4"/>
          <p:cNvSpPr txBox="1">
            <a:spLocks noChangeArrowheads="1"/>
          </p:cNvSpPr>
          <p:nvPr/>
        </p:nvSpPr>
        <p:spPr bwMode="auto">
          <a:xfrm>
            <a:off x="643406" y="2204864"/>
            <a:ext cx="8000049"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SG" sz="3000" dirty="0" smtClean="0">
                <a:latin typeface="+mn-lt"/>
              </a:rPr>
              <a:t>* Leaving </a:t>
            </a:r>
            <a:r>
              <a:rPr lang="en-SG" sz="3000" dirty="0">
                <a:latin typeface="+mn-lt"/>
              </a:rPr>
              <a:t>our comfort zone </a:t>
            </a:r>
            <a:r>
              <a:rPr lang="en-SG" sz="3000" dirty="0" smtClean="0">
                <a:latin typeface="+mn-lt"/>
              </a:rPr>
              <a:t>and support base</a:t>
            </a:r>
          </a:p>
          <a:p>
            <a:r>
              <a:rPr lang="en-SG" sz="2000" dirty="0" smtClean="0">
                <a:latin typeface="+mn-lt"/>
              </a:rPr>
              <a:t>   </a:t>
            </a:r>
            <a:endParaRPr lang="en-SG" sz="2000" dirty="0">
              <a:latin typeface="+mn-lt"/>
            </a:endParaRPr>
          </a:p>
          <a:p>
            <a:r>
              <a:rPr lang="en-SG" sz="3000" dirty="0" smtClean="0">
                <a:latin typeface="+mn-lt"/>
              </a:rPr>
              <a:t>* Leaving </a:t>
            </a:r>
            <a:r>
              <a:rPr lang="en-SG" sz="3000" dirty="0">
                <a:latin typeface="+mn-lt"/>
              </a:rPr>
              <a:t>our family and loved </a:t>
            </a:r>
            <a:r>
              <a:rPr lang="en-SG" sz="3000" dirty="0" smtClean="0">
                <a:latin typeface="+mn-lt"/>
              </a:rPr>
              <a:t>ones</a:t>
            </a:r>
          </a:p>
          <a:p>
            <a:r>
              <a:rPr lang="en-SG" sz="2000" dirty="0" smtClean="0">
                <a:latin typeface="+mn-lt"/>
              </a:rPr>
              <a:t> </a:t>
            </a:r>
            <a:endParaRPr lang="en-SG" sz="2000" dirty="0">
              <a:latin typeface="+mn-lt"/>
            </a:endParaRPr>
          </a:p>
          <a:p>
            <a:r>
              <a:rPr lang="en-SG" sz="3000" dirty="0" smtClean="0">
                <a:latin typeface="+mn-lt"/>
              </a:rPr>
              <a:t>* Leaving </a:t>
            </a:r>
            <a:r>
              <a:rPr lang="en-SG" sz="3000" dirty="0">
                <a:latin typeface="+mn-lt"/>
              </a:rPr>
              <a:t>our parents without their </a:t>
            </a:r>
            <a:r>
              <a:rPr lang="en-SG" sz="3000" dirty="0" smtClean="0">
                <a:latin typeface="+mn-lt"/>
              </a:rPr>
              <a:t>grandchildren</a:t>
            </a:r>
          </a:p>
          <a:p>
            <a:r>
              <a:rPr lang="en-SG" sz="2000" dirty="0" smtClean="0">
                <a:latin typeface="+mn-lt"/>
              </a:rPr>
              <a:t> </a:t>
            </a:r>
            <a:endParaRPr lang="en-SG" sz="2000" dirty="0">
              <a:latin typeface="+mn-lt"/>
            </a:endParaRPr>
          </a:p>
          <a:p>
            <a:r>
              <a:rPr lang="en-SG" sz="3000" dirty="0" smtClean="0">
                <a:latin typeface="+mn-lt"/>
              </a:rPr>
              <a:t>* ‘</a:t>
            </a:r>
            <a:r>
              <a:rPr lang="en-SG" sz="3000" dirty="0">
                <a:latin typeface="+mn-lt"/>
              </a:rPr>
              <a:t>Sacrificing’ the future of our </a:t>
            </a:r>
            <a:r>
              <a:rPr lang="en-SG" sz="3000" dirty="0" smtClean="0">
                <a:latin typeface="+mn-lt"/>
              </a:rPr>
              <a:t>children</a:t>
            </a:r>
          </a:p>
          <a:p>
            <a:r>
              <a:rPr lang="en-SG" sz="2000" dirty="0" smtClean="0">
                <a:latin typeface="+mn-lt"/>
              </a:rPr>
              <a:t> </a:t>
            </a:r>
            <a:endParaRPr lang="en-SG" sz="2000" dirty="0">
              <a:latin typeface="+mn-lt"/>
            </a:endParaRPr>
          </a:p>
          <a:p>
            <a:r>
              <a:rPr lang="en-SG" sz="3000" dirty="0">
                <a:latin typeface="+mn-lt"/>
              </a:rPr>
              <a:t>* Leaving behind </a:t>
            </a:r>
            <a:r>
              <a:rPr lang="en-SG" sz="3000" dirty="0" smtClean="0">
                <a:latin typeface="+mn-lt"/>
              </a:rPr>
              <a:t>friendships  </a:t>
            </a:r>
            <a:endParaRPr lang="en-AU" sz="2400" dirty="0">
              <a:latin typeface="+mn-lt"/>
            </a:endParaRPr>
          </a:p>
        </p:txBody>
      </p:sp>
    </p:spTree>
    <p:extLst>
      <p:ext uri="{BB962C8B-B14F-4D97-AF65-F5344CB8AC3E}">
        <p14:creationId xmlns:p14="http://schemas.microsoft.com/office/powerpoint/2010/main" val="203808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9E04B93D-3FAB-44DC-8CCD-2270BD9A93F1}" type="slidenum">
              <a:rPr lang="en-SG" altLang="en-US" smtClean="0">
                <a:solidFill>
                  <a:schemeClr val="tx2"/>
                </a:solidFill>
                <a:latin typeface="Arial" panose="020B0604020202020204" pitchFamily="34" charset="0"/>
                <a:cs typeface="Arial" panose="020B0604020202020204" pitchFamily="34" charset="0"/>
              </a:rPr>
              <a:pPr>
                <a:spcBef>
                  <a:spcPct val="0"/>
                </a:spcBef>
                <a:buClrTx/>
                <a:buFontTx/>
                <a:buNone/>
              </a:pPr>
              <a:t>16</a:t>
            </a:fld>
            <a:endParaRPr lang="en-SG" altLang="en-US" smtClean="0">
              <a:solidFill>
                <a:schemeClr val="tx2"/>
              </a:solidFill>
              <a:latin typeface="Arial" panose="020B0604020202020204" pitchFamily="34" charset="0"/>
              <a:cs typeface="Arial" panose="020B0604020202020204" pitchFamily="34" charset="0"/>
            </a:endParaRPr>
          </a:p>
        </p:txBody>
      </p:sp>
      <p:sp>
        <p:nvSpPr>
          <p:cNvPr id="29699" name="TextBox 3"/>
          <p:cNvSpPr txBox="1">
            <a:spLocks noChangeArrowheads="1"/>
          </p:cNvSpPr>
          <p:nvPr/>
        </p:nvSpPr>
        <p:spPr bwMode="auto">
          <a:xfrm>
            <a:off x="539552" y="332656"/>
            <a:ext cx="850741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AU" altLang="en-US" sz="3600" b="1" dirty="0" smtClean="0">
                <a:solidFill>
                  <a:srgbClr val="FF0000"/>
                </a:solidFill>
                <a:latin typeface="Calibri" panose="020F0502020204030204" pitchFamily="34" charset="0"/>
                <a:cs typeface="Calibri" panose="020F0502020204030204" pitchFamily="34" charset="0"/>
              </a:rPr>
              <a:t>2. Sacrifice we may be called to make                           </a:t>
            </a:r>
            <a:r>
              <a:rPr lang="en-AU" altLang="en-US" sz="3200" b="1" dirty="0" smtClean="0">
                <a:solidFill>
                  <a:schemeClr val="tx1">
                    <a:lumMod val="95000"/>
                    <a:lumOff val="5000"/>
                  </a:schemeClr>
                </a:solidFill>
                <a:latin typeface="Calibri" panose="020F0502020204030204" pitchFamily="34" charset="0"/>
                <a:cs typeface="Calibri" panose="020F0502020204030204" pitchFamily="34" charset="0"/>
              </a:rPr>
              <a:t>c. Sacrifices we make as servants of the              </a:t>
            </a:r>
          </a:p>
          <a:p>
            <a:pPr>
              <a:spcBef>
                <a:spcPct val="0"/>
              </a:spcBef>
              <a:buClrTx/>
              <a:buFontTx/>
              <a:buNone/>
            </a:pPr>
            <a:r>
              <a:rPr lang="en-AU" altLang="en-US" sz="3200" b="1" dirty="0">
                <a:solidFill>
                  <a:schemeClr val="tx1">
                    <a:lumMod val="95000"/>
                    <a:lumOff val="5000"/>
                  </a:schemeClr>
                </a:solidFill>
                <a:latin typeface="Calibri" panose="020F0502020204030204" pitchFamily="34" charset="0"/>
                <a:cs typeface="Calibri" panose="020F0502020204030204" pitchFamily="34" charset="0"/>
              </a:rPr>
              <a:t> </a:t>
            </a:r>
            <a:r>
              <a:rPr lang="en-AU" altLang="en-US" sz="3200" b="1" dirty="0" smtClean="0">
                <a:solidFill>
                  <a:schemeClr val="tx1">
                    <a:lumMod val="95000"/>
                    <a:lumOff val="5000"/>
                  </a:schemeClr>
                </a:solidFill>
                <a:latin typeface="Calibri" panose="020F0502020204030204" pitchFamily="34" charset="0"/>
                <a:cs typeface="Calibri" panose="020F0502020204030204" pitchFamily="34" charset="0"/>
              </a:rPr>
              <a:t>   gospel cross-culturally</a:t>
            </a:r>
            <a:endParaRPr lang="en-SG" altLang="en-US" sz="320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20484" name="TextBox 4"/>
          <p:cNvSpPr txBox="1">
            <a:spLocks noChangeArrowheads="1"/>
          </p:cNvSpPr>
          <p:nvPr/>
        </p:nvSpPr>
        <p:spPr bwMode="auto">
          <a:xfrm>
            <a:off x="539552" y="1963872"/>
            <a:ext cx="8249074"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SG" dirty="0"/>
              <a:t> </a:t>
            </a:r>
          </a:p>
          <a:p>
            <a:r>
              <a:rPr lang="en-SG" sz="2800" dirty="0" smtClean="0">
                <a:latin typeface="+mn-lt"/>
              </a:rPr>
              <a:t>* Giving </a:t>
            </a:r>
            <a:r>
              <a:rPr lang="en-SG" sz="2800" dirty="0">
                <a:latin typeface="+mn-lt"/>
              </a:rPr>
              <a:t>up on potential opportunity to get </a:t>
            </a:r>
            <a:r>
              <a:rPr lang="en-SG" sz="2800" dirty="0" smtClean="0">
                <a:latin typeface="+mn-lt"/>
              </a:rPr>
              <a:t>married</a:t>
            </a:r>
          </a:p>
          <a:p>
            <a:r>
              <a:rPr lang="en-SG" sz="800" dirty="0" smtClean="0">
                <a:latin typeface="+mn-lt"/>
              </a:rPr>
              <a:t>  </a:t>
            </a:r>
            <a:endParaRPr lang="en-SG" sz="800" dirty="0">
              <a:latin typeface="+mn-lt"/>
            </a:endParaRPr>
          </a:p>
          <a:p>
            <a:r>
              <a:rPr lang="en-SG" sz="2800" dirty="0" smtClean="0">
                <a:latin typeface="+mn-lt"/>
              </a:rPr>
              <a:t>* Leaving </a:t>
            </a:r>
            <a:r>
              <a:rPr lang="en-SG" sz="2800" dirty="0">
                <a:latin typeface="+mn-lt"/>
              </a:rPr>
              <a:t>behind professional </a:t>
            </a:r>
            <a:r>
              <a:rPr lang="en-SG" sz="2800" dirty="0" smtClean="0">
                <a:latin typeface="+mn-lt"/>
              </a:rPr>
              <a:t>advancement </a:t>
            </a:r>
          </a:p>
          <a:p>
            <a:endParaRPr lang="en-SG" sz="800" dirty="0">
              <a:latin typeface="+mn-lt"/>
            </a:endParaRPr>
          </a:p>
          <a:p>
            <a:r>
              <a:rPr lang="en-SG" sz="2800" dirty="0" smtClean="0">
                <a:latin typeface="+mn-lt"/>
              </a:rPr>
              <a:t>* Leaving </a:t>
            </a:r>
            <a:r>
              <a:rPr lang="en-SG" sz="2800" dirty="0">
                <a:latin typeface="+mn-lt"/>
              </a:rPr>
              <a:t>behind financial security and a certain </a:t>
            </a:r>
            <a:r>
              <a:rPr lang="en-SG" sz="2800" dirty="0" smtClean="0">
                <a:latin typeface="+mn-lt"/>
              </a:rPr>
              <a:t>future</a:t>
            </a:r>
          </a:p>
          <a:p>
            <a:r>
              <a:rPr lang="en-SG" sz="800" dirty="0" smtClean="0">
                <a:latin typeface="+mn-lt"/>
              </a:rPr>
              <a:t>  </a:t>
            </a:r>
            <a:endParaRPr lang="en-SG" sz="800" dirty="0">
              <a:latin typeface="+mn-lt"/>
            </a:endParaRPr>
          </a:p>
          <a:p>
            <a:r>
              <a:rPr lang="en-SG" sz="2800" dirty="0" smtClean="0">
                <a:latin typeface="+mn-lt"/>
              </a:rPr>
              <a:t>* Leaving </a:t>
            </a:r>
            <a:r>
              <a:rPr lang="en-SG" sz="2800" dirty="0">
                <a:latin typeface="+mn-lt"/>
              </a:rPr>
              <a:t>behind angry or disappointed </a:t>
            </a:r>
            <a:r>
              <a:rPr lang="en-SG" sz="2800" dirty="0" smtClean="0">
                <a:latin typeface="+mn-lt"/>
              </a:rPr>
              <a:t>parents </a:t>
            </a:r>
          </a:p>
          <a:p>
            <a:r>
              <a:rPr lang="en-SG" sz="800" dirty="0" smtClean="0">
                <a:latin typeface="+mn-lt"/>
              </a:rPr>
              <a:t> </a:t>
            </a:r>
            <a:endParaRPr lang="en-SG" sz="800" dirty="0">
              <a:latin typeface="+mn-lt"/>
            </a:endParaRPr>
          </a:p>
          <a:p>
            <a:r>
              <a:rPr lang="en-SG" sz="2800" dirty="0" smtClean="0">
                <a:latin typeface="+mn-lt"/>
              </a:rPr>
              <a:t>* Leaving </a:t>
            </a:r>
            <a:r>
              <a:rPr lang="en-SG" sz="2800" dirty="0">
                <a:latin typeface="+mn-lt"/>
              </a:rPr>
              <a:t>our established roles, identity or </a:t>
            </a:r>
            <a:r>
              <a:rPr lang="en-SG" sz="2800" dirty="0" smtClean="0">
                <a:latin typeface="+mn-lt"/>
              </a:rPr>
              <a:t>fruitful</a:t>
            </a:r>
          </a:p>
          <a:p>
            <a:r>
              <a:rPr lang="en-SG" sz="2800" dirty="0" smtClean="0">
                <a:latin typeface="+mn-lt"/>
              </a:rPr>
              <a:t>   ministries  </a:t>
            </a:r>
          </a:p>
          <a:p>
            <a:endParaRPr lang="en-SG" sz="800" dirty="0">
              <a:latin typeface="+mn-lt"/>
            </a:endParaRPr>
          </a:p>
          <a:p>
            <a:r>
              <a:rPr lang="en-SG" sz="2800" dirty="0" smtClean="0">
                <a:latin typeface="+mn-lt"/>
              </a:rPr>
              <a:t>* Losing </a:t>
            </a:r>
            <a:r>
              <a:rPr lang="en-SG" sz="2800" dirty="0">
                <a:latin typeface="+mn-lt"/>
              </a:rPr>
              <a:t>face and independence because of </a:t>
            </a:r>
            <a:r>
              <a:rPr lang="en-SG" sz="2800" dirty="0" smtClean="0">
                <a:latin typeface="+mn-lt"/>
              </a:rPr>
              <a:t>support</a:t>
            </a:r>
          </a:p>
          <a:p>
            <a:r>
              <a:rPr lang="en-SG" sz="2800" dirty="0" smtClean="0">
                <a:latin typeface="+mn-lt"/>
              </a:rPr>
              <a:t>   raising   </a:t>
            </a:r>
            <a:endParaRPr lang="en-SG" sz="2800" dirty="0">
              <a:latin typeface="+mn-lt"/>
            </a:endParaRPr>
          </a:p>
          <a:p>
            <a:endParaRPr lang="en-AU" sz="2400" dirty="0">
              <a:latin typeface="+mn-lt"/>
            </a:endParaRPr>
          </a:p>
        </p:txBody>
      </p:sp>
    </p:spTree>
    <p:extLst>
      <p:ext uri="{BB962C8B-B14F-4D97-AF65-F5344CB8AC3E}">
        <p14:creationId xmlns:p14="http://schemas.microsoft.com/office/powerpoint/2010/main" val="1988162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9E04B93D-3FAB-44DC-8CCD-2270BD9A93F1}" type="slidenum">
              <a:rPr lang="en-SG" altLang="en-US" smtClean="0">
                <a:solidFill>
                  <a:schemeClr val="tx2"/>
                </a:solidFill>
                <a:latin typeface="Arial" panose="020B0604020202020204" pitchFamily="34" charset="0"/>
                <a:cs typeface="Arial" panose="020B0604020202020204" pitchFamily="34" charset="0"/>
              </a:rPr>
              <a:pPr>
                <a:spcBef>
                  <a:spcPct val="0"/>
                </a:spcBef>
                <a:buClrTx/>
                <a:buFontTx/>
                <a:buNone/>
              </a:pPr>
              <a:t>17</a:t>
            </a:fld>
            <a:endParaRPr lang="en-SG" altLang="en-US" smtClean="0">
              <a:solidFill>
                <a:schemeClr val="tx2"/>
              </a:solidFill>
              <a:latin typeface="Arial" panose="020B0604020202020204" pitchFamily="34" charset="0"/>
              <a:cs typeface="Arial" panose="020B0604020202020204" pitchFamily="34" charset="0"/>
            </a:endParaRPr>
          </a:p>
        </p:txBody>
      </p:sp>
      <p:sp>
        <p:nvSpPr>
          <p:cNvPr id="29699" name="TextBox 3"/>
          <p:cNvSpPr txBox="1">
            <a:spLocks noChangeArrowheads="1"/>
          </p:cNvSpPr>
          <p:nvPr/>
        </p:nvSpPr>
        <p:spPr bwMode="auto">
          <a:xfrm>
            <a:off x="539552" y="332656"/>
            <a:ext cx="85074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AU" altLang="en-US" sz="3600" b="1" dirty="0" smtClean="0">
                <a:solidFill>
                  <a:srgbClr val="FF0000"/>
                </a:solidFill>
                <a:latin typeface="Calibri" panose="020F0502020204030204" pitchFamily="34" charset="0"/>
                <a:cs typeface="Calibri" panose="020F0502020204030204" pitchFamily="34" charset="0"/>
              </a:rPr>
              <a:t>3. Self-sacrificing: Jesus and Missions</a:t>
            </a:r>
            <a:endParaRPr lang="en-SG" altLang="en-US" sz="320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2" name="TextBox 1"/>
          <p:cNvSpPr txBox="1"/>
          <p:nvPr/>
        </p:nvSpPr>
        <p:spPr>
          <a:xfrm>
            <a:off x="539552" y="1656092"/>
            <a:ext cx="3744415" cy="1815882"/>
          </a:xfrm>
          <a:prstGeom prst="rect">
            <a:avLst/>
          </a:prstGeom>
          <a:noFill/>
        </p:spPr>
        <p:txBody>
          <a:bodyPr wrap="square" rtlCol="0">
            <a:spAutoFit/>
          </a:bodyPr>
          <a:lstStyle/>
          <a:p>
            <a:r>
              <a:rPr lang="en-AU" sz="2800" dirty="0">
                <a:latin typeface="+mn-lt"/>
              </a:rPr>
              <a:t>Someone says, “</a:t>
            </a:r>
            <a:r>
              <a:rPr lang="en-SG" sz="2800" b="1" dirty="0">
                <a:latin typeface="+mn-lt"/>
              </a:rPr>
              <a:t>We will take sacrifice seriously only if we understand the cross</a:t>
            </a:r>
            <a:r>
              <a:rPr lang="en-SG" sz="2800" dirty="0">
                <a:latin typeface="+mn-lt"/>
              </a:rPr>
              <a:t>.” </a:t>
            </a:r>
          </a:p>
        </p:txBody>
      </p:sp>
      <p:pic>
        <p:nvPicPr>
          <p:cNvPr id="8" name="Picture 7"/>
          <p:cNvPicPr>
            <a:picLocks noChangeAspect="1"/>
          </p:cNvPicPr>
          <p:nvPr/>
        </p:nvPicPr>
        <p:blipFill>
          <a:blip r:embed="rId2"/>
          <a:stretch>
            <a:fillRect/>
          </a:stretch>
        </p:blipFill>
        <p:spPr>
          <a:xfrm>
            <a:off x="4932040" y="1231099"/>
            <a:ext cx="3632608" cy="4976575"/>
          </a:xfrm>
          <a:prstGeom prst="rect">
            <a:avLst/>
          </a:prstGeom>
        </p:spPr>
      </p:pic>
      <p:sp>
        <p:nvSpPr>
          <p:cNvPr id="3" name="TextBox 2"/>
          <p:cNvSpPr txBox="1"/>
          <p:nvPr/>
        </p:nvSpPr>
        <p:spPr>
          <a:xfrm>
            <a:off x="484175" y="4113784"/>
            <a:ext cx="3855167" cy="1384995"/>
          </a:xfrm>
          <a:prstGeom prst="rect">
            <a:avLst/>
          </a:prstGeom>
          <a:noFill/>
        </p:spPr>
        <p:txBody>
          <a:bodyPr wrap="square" rtlCol="0">
            <a:spAutoFit/>
          </a:bodyPr>
          <a:lstStyle/>
          <a:p>
            <a:r>
              <a:rPr lang="en-US" sz="2800" dirty="0">
                <a:latin typeface="+mn-lt"/>
              </a:rPr>
              <a:t>In </a:t>
            </a:r>
            <a:r>
              <a:rPr lang="en-US" sz="2800" b="1" dirty="0">
                <a:solidFill>
                  <a:srgbClr val="294BDB"/>
                </a:solidFill>
                <a:latin typeface="+mn-lt"/>
              </a:rPr>
              <a:t>Philippians 2:6-11</a:t>
            </a:r>
            <a:r>
              <a:rPr lang="en-US" sz="2800" dirty="0">
                <a:latin typeface="+mn-lt"/>
              </a:rPr>
              <a:t>, we have one of the hymns sung by the early church. </a:t>
            </a:r>
            <a:endParaRPr lang="en-SG" sz="2800" dirty="0">
              <a:latin typeface="+mn-lt"/>
            </a:endParaRPr>
          </a:p>
        </p:txBody>
      </p:sp>
    </p:spTree>
    <p:extLst>
      <p:ext uri="{BB962C8B-B14F-4D97-AF65-F5344CB8AC3E}">
        <p14:creationId xmlns:p14="http://schemas.microsoft.com/office/powerpoint/2010/main" val="1632856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2449" y="388194"/>
            <a:ext cx="8856984" cy="1077218"/>
          </a:xfrm>
          <a:prstGeom prst="rect">
            <a:avLst/>
          </a:prstGeom>
          <a:noFill/>
        </p:spPr>
        <p:txBody>
          <a:bodyPr wrap="square" rtlCol="0">
            <a:spAutoFit/>
          </a:bodyPr>
          <a:lstStyle/>
          <a:p>
            <a:pPr algn="ctr"/>
            <a:r>
              <a:rPr lang="en-GB" sz="3200" b="1" dirty="0" smtClean="0">
                <a:solidFill>
                  <a:srgbClr val="FF0000"/>
                </a:solidFill>
                <a:latin typeface="+mn-lt"/>
              </a:rPr>
              <a:t>Philippians 2:6-9</a:t>
            </a:r>
            <a:endParaRPr lang="en-GB" sz="3200" b="1" dirty="0">
              <a:solidFill>
                <a:srgbClr val="FF0000"/>
              </a:solidFill>
              <a:latin typeface="+mn-lt"/>
            </a:endParaRPr>
          </a:p>
          <a:p>
            <a:pPr algn="ctr"/>
            <a:r>
              <a:rPr lang="en-GB" sz="3200" b="1" dirty="0">
                <a:solidFill>
                  <a:srgbClr val="FF0000"/>
                </a:solidFill>
                <a:latin typeface="+mn-lt"/>
              </a:rPr>
              <a:t>A </a:t>
            </a:r>
            <a:r>
              <a:rPr lang="en-GB" sz="3200" b="1" dirty="0" smtClean="0">
                <a:solidFill>
                  <a:srgbClr val="FF0000"/>
                </a:solidFill>
                <a:latin typeface="+mn-lt"/>
              </a:rPr>
              <a:t>Seven-Step Descending </a:t>
            </a:r>
            <a:r>
              <a:rPr lang="en-GB" sz="3200" b="1" dirty="0">
                <a:solidFill>
                  <a:srgbClr val="FF0000"/>
                </a:solidFill>
                <a:latin typeface="+mn-lt"/>
              </a:rPr>
              <a:t>Process</a:t>
            </a:r>
            <a:endParaRPr lang="en-SG" sz="3200" b="1" dirty="0">
              <a:solidFill>
                <a:srgbClr val="FF0000"/>
              </a:solidFill>
              <a:latin typeface="+mn-lt"/>
            </a:endParaRPr>
          </a:p>
        </p:txBody>
      </p:sp>
      <p:cxnSp>
        <p:nvCxnSpPr>
          <p:cNvPr id="3" name="Elbow Connector 2"/>
          <p:cNvCxnSpPr/>
          <p:nvPr/>
        </p:nvCxnSpPr>
        <p:spPr>
          <a:xfrm>
            <a:off x="1169220" y="2720503"/>
            <a:ext cx="1043682" cy="43360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rot="16200000" flipH="1">
            <a:off x="2065692" y="3381582"/>
            <a:ext cx="984832" cy="59142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a:off x="2853820" y="4149715"/>
            <a:ext cx="1148760" cy="51184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rot="16200000" flipH="1">
            <a:off x="3769345" y="4891747"/>
            <a:ext cx="1018283" cy="61800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a:off x="4600941" y="5701308"/>
            <a:ext cx="1065235" cy="415661"/>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709314" y="5690507"/>
            <a:ext cx="382772" cy="415498"/>
          </a:xfrm>
          <a:prstGeom prst="rect">
            <a:avLst/>
          </a:prstGeom>
          <a:noFill/>
        </p:spPr>
        <p:txBody>
          <a:bodyPr wrap="square" rtlCol="0">
            <a:spAutoFit/>
          </a:bodyPr>
          <a:lstStyle/>
          <a:p>
            <a:r>
              <a:rPr lang="en-US" sz="2100" b="1" dirty="0" smtClean="0">
                <a:solidFill>
                  <a:srgbClr val="294BDB"/>
                </a:solidFill>
              </a:rPr>
              <a:t>7</a:t>
            </a:r>
            <a:endParaRPr lang="en-SG" sz="2100" b="1" dirty="0">
              <a:solidFill>
                <a:srgbClr val="294BDB"/>
              </a:solidFill>
            </a:endParaRPr>
          </a:p>
        </p:txBody>
      </p:sp>
      <p:sp>
        <p:nvSpPr>
          <p:cNvPr id="24" name="TextBox 23"/>
          <p:cNvSpPr txBox="1"/>
          <p:nvPr/>
        </p:nvSpPr>
        <p:spPr>
          <a:xfrm>
            <a:off x="4030564" y="5129770"/>
            <a:ext cx="401167" cy="415498"/>
          </a:xfrm>
          <a:prstGeom prst="rect">
            <a:avLst/>
          </a:prstGeom>
          <a:noFill/>
        </p:spPr>
        <p:txBody>
          <a:bodyPr wrap="square" rtlCol="0">
            <a:spAutoFit/>
          </a:bodyPr>
          <a:lstStyle/>
          <a:p>
            <a:r>
              <a:rPr lang="en-US" sz="2100" b="1" dirty="0" smtClean="0">
                <a:solidFill>
                  <a:srgbClr val="294BDB"/>
                </a:solidFill>
              </a:rPr>
              <a:t>6</a:t>
            </a:r>
            <a:endParaRPr lang="en-SG" sz="2100" b="1" dirty="0">
              <a:solidFill>
                <a:srgbClr val="294BDB"/>
              </a:solidFill>
            </a:endParaRPr>
          </a:p>
        </p:txBody>
      </p:sp>
      <p:sp>
        <p:nvSpPr>
          <p:cNvPr id="25" name="TextBox 24"/>
          <p:cNvSpPr txBox="1"/>
          <p:nvPr/>
        </p:nvSpPr>
        <p:spPr>
          <a:xfrm>
            <a:off x="3470566" y="4694120"/>
            <a:ext cx="382772" cy="415498"/>
          </a:xfrm>
          <a:prstGeom prst="rect">
            <a:avLst/>
          </a:prstGeom>
          <a:noFill/>
        </p:spPr>
        <p:txBody>
          <a:bodyPr wrap="square" rtlCol="0">
            <a:spAutoFit/>
          </a:bodyPr>
          <a:lstStyle/>
          <a:p>
            <a:r>
              <a:rPr lang="en-US" sz="2100" b="1" dirty="0" smtClean="0">
                <a:solidFill>
                  <a:srgbClr val="294BDB"/>
                </a:solidFill>
              </a:rPr>
              <a:t>5</a:t>
            </a:r>
            <a:endParaRPr lang="en-SG" sz="2100" b="1" dirty="0">
              <a:solidFill>
                <a:srgbClr val="294BDB"/>
              </a:solidFill>
            </a:endParaRPr>
          </a:p>
        </p:txBody>
      </p:sp>
      <p:sp>
        <p:nvSpPr>
          <p:cNvPr id="26" name="TextBox 25"/>
          <p:cNvSpPr txBox="1"/>
          <p:nvPr/>
        </p:nvSpPr>
        <p:spPr>
          <a:xfrm>
            <a:off x="2959233" y="4215947"/>
            <a:ext cx="352563" cy="415498"/>
          </a:xfrm>
          <a:prstGeom prst="rect">
            <a:avLst/>
          </a:prstGeom>
          <a:noFill/>
        </p:spPr>
        <p:txBody>
          <a:bodyPr wrap="square" rtlCol="0">
            <a:spAutoFit/>
          </a:bodyPr>
          <a:lstStyle/>
          <a:p>
            <a:r>
              <a:rPr lang="en-US" sz="2100" b="1" dirty="0">
                <a:solidFill>
                  <a:srgbClr val="294BDB"/>
                </a:solidFill>
              </a:rPr>
              <a:t>4</a:t>
            </a:r>
            <a:endParaRPr lang="en-SG" sz="2100" b="1" dirty="0">
              <a:solidFill>
                <a:srgbClr val="294BDB"/>
              </a:solidFill>
            </a:endParaRPr>
          </a:p>
        </p:txBody>
      </p:sp>
      <p:sp>
        <p:nvSpPr>
          <p:cNvPr id="27" name="TextBox 26"/>
          <p:cNvSpPr txBox="1"/>
          <p:nvPr/>
        </p:nvSpPr>
        <p:spPr>
          <a:xfrm>
            <a:off x="2469121" y="3732086"/>
            <a:ext cx="382772" cy="415498"/>
          </a:xfrm>
          <a:prstGeom prst="rect">
            <a:avLst/>
          </a:prstGeom>
          <a:noFill/>
        </p:spPr>
        <p:txBody>
          <a:bodyPr wrap="square" rtlCol="0">
            <a:spAutoFit/>
          </a:bodyPr>
          <a:lstStyle/>
          <a:p>
            <a:r>
              <a:rPr lang="en-US" sz="2100" b="1" dirty="0" smtClean="0">
                <a:solidFill>
                  <a:srgbClr val="294BDB"/>
                </a:solidFill>
              </a:rPr>
              <a:t>3</a:t>
            </a:r>
            <a:endParaRPr lang="en-SG" sz="2100" b="1" dirty="0">
              <a:solidFill>
                <a:srgbClr val="294BDB"/>
              </a:solidFill>
            </a:endParaRPr>
          </a:p>
        </p:txBody>
      </p:sp>
      <p:sp>
        <p:nvSpPr>
          <p:cNvPr id="28" name="TextBox 27"/>
          <p:cNvSpPr txBox="1"/>
          <p:nvPr/>
        </p:nvSpPr>
        <p:spPr>
          <a:xfrm>
            <a:off x="1885044" y="3188253"/>
            <a:ext cx="382772" cy="415498"/>
          </a:xfrm>
          <a:prstGeom prst="rect">
            <a:avLst/>
          </a:prstGeom>
          <a:noFill/>
        </p:spPr>
        <p:txBody>
          <a:bodyPr wrap="square" rtlCol="0">
            <a:spAutoFit/>
          </a:bodyPr>
          <a:lstStyle/>
          <a:p>
            <a:r>
              <a:rPr lang="en-US" sz="2100" b="1" dirty="0" smtClean="0">
                <a:solidFill>
                  <a:srgbClr val="294BDB"/>
                </a:solidFill>
              </a:rPr>
              <a:t>2</a:t>
            </a:r>
            <a:endParaRPr lang="en-SG" sz="2100" b="1" dirty="0">
              <a:solidFill>
                <a:srgbClr val="294BDB"/>
              </a:solidFill>
            </a:endParaRPr>
          </a:p>
        </p:txBody>
      </p:sp>
      <p:sp>
        <p:nvSpPr>
          <p:cNvPr id="29" name="TextBox 28"/>
          <p:cNvSpPr txBox="1"/>
          <p:nvPr/>
        </p:nvSpPr>
        <p:spPr>
          <a:xfrm>
            <a:off x="1299065" y="2757372"/>
            <a:ext cx="382772" cy="415498"/>
          </a:xfrm>
          <a:prstGeom prst="rect">
            <a:avLst/>
          </a:prstGeom>
          <a:noFill/>
        </p:spPr>
        <p:txBody>
          <a:bodyPr wrap="square" rtlCol="0">
            <a:spAutoFit/>
          </a:bodyPr>
          <a:lstStyle/>
          <a:p>
            <a:r>
              <a:rPr lang="en-US" sz="2100" b="1" dirty="0" smtClean="0">
                <a:solidFill>
                  <a:srgbClr val="294BDB"/>
                </a:solidFill>
              </a:rPr>
              <a:t>1</a:t>
            </a:r>
            <a:endParaRPr lang="en-SG" sz="2100" b="1" dirty="0">
              <a:solidFill>
                <a:srgbClr val="294BDB"/>
              </a:solidFill>
            </a:endParaRPr>
          </a:p>
        </p:txBody>
      </p:sp>
      <p:sp>
        <p:nvSpPr>
          <p:cNvPr id="2" name="TextBox 1"/>
          <p:cNvSpPr txBox="1"/>
          <p:nvPr/>
        </p:nvSpPr>
        <p:spPr>
          <a:xfrm>
            <a:off x="345486" y="1915614"/>
            <a:ext cx="5882698" cy="461665"/>
          </a:xfrm>
          <a:prstGeom prst="rect">
            <a:avLst/>
          </a:prstGeom>
          <a:noFill/>
        </p:spPr>
        <p:txBody>
          <a:bodyPr wrap="square" rtlCol="0">
            <a:spAutoFit/>
          </a:bodyPr>
          <a:lstStyle/>
          <a:p>
            <a:r>
              <a:rPr lang="en-US" sz="2400" b="1" dirty="0" smtClean="0">
                <a:latin typeface="+mn-lt"/>
              </a:rPr>
              <a:t>V6 Christ, who being in the very nature God,</a:t>
            </a:r>
            <a:endParaRPr lang="en-SG" sz="2400" b="1" dirty="0">
              <a:latin typeface="+mn-lt"/>
            </a:endParaRPr>
          </a:p>
        </p:txBody>
      </p:sp>
      <p:sp>
        <p:nvSpPr>
          <p:cNvPr id="6" name="TextBox 5"/>
          <p:cNvSpPr txBox="1"/>
          <p:nvPr/>
        </p:nvSpPr>
        <p:spPr>
          <a:xfrm>
            <a:off x="1691061" y="2646342"/>
            <a:ext cx="7587891" cy="446276"/>
          </a:xfrm>
          <a:prstGeom prst="rect">
            <a:avLst/>
          </a:prstGeom>
          <a:noFill/>
        </p:spPr>
        <p:txBody>
          <a:bodyPr wrap="square" rtlCol="0">
            <a:spAutoFit/>
          </a:bodyPr>
          <a:lstStyle/>
          <a:p>
            <a:r>
              <a:rPr lang="en-US" sz="2300" b="1" dirty="0" smtClean="0">
                <a:latin typeface="+mn-lt"/>
              </a:rPr>
              <a:t>did not consider equality with God something to be grasped </a:t>
            </a:r>
            <a:endParaRPr lang="en-SG" sz="2300" b="1" dirty="0">
              <a:latin typeface="+mn-lt"/>
            </a:endParaRPr>
          </a:p>
        </p:txBody>
      </p:sp>
      <p:sp>
        <p:nvSpPr>
          <p:cNvPr id="8" name="TextBox 7"/>
          <p:cNvSpPr txBox="1"/>
          <p:nvPr/>
        </p:nvSpPr>
        <p:spPr>
          <a:xfrm>
            <a:off x="2342747" y="3102540"/>
            <a:ext cx="4791245" cy="446276"/>
          </a:xfrm>
          <a:prstGeom prst="rect">
            <a:avLst/>
          </a:prstGeom>
          <a:noFill/>
        </p:spPr>
        <p:txBody>
          <a:bodyPr wrap="square" rtlCol="0">
            <a:spAutoFit/>
          </a:bodyPr>
          <a:lstStyle/>
          <a:p>
            <a:r>
              <a:rPr lang="en-US" sz="2300" b="1" dirty="0" smtClean="0">
                <a:latin typeface="+mn-lt"/>
              </a:rPr>
              <a:t>but make himself nothing,</a:t>
            </a:r>
            <a:endParaRPr lang="en-SG" sz="2300" b="1" dirty="0">
              <a:latin typeface="+mn-lt"/>
            </a:endParaRPr>
          </a:p>
        </p:txBody>
      </p:sp>
      <p:sp>
        <p:nvSpPr>
          <p:cNvPr id="10" name="TextBox 9"/>
          <p:cNvSpPr txBox="1"/>
          <p:nvPr/>
        </p:nvSpPr>
        <p:spPr>
          <a:xfrm>
            <a:off x="2912031" y="3539980"/>
            <a:ext cx="4700494" cy="446276"/>
          </a:xfrm>
          <a:prstGeom prst="rect">
            <a:avLst/>
          </a:prstGeom>
          <a:noFill/>
        </p:spPr>
        <p:txBody>
          <a:bodyPr wrap="square" rtlCol="0">
            <a:spAutoFit/>
          </a:bodyPr>
          <a:lstStyle/>
          <a:p>
            <a:r>
              <a:rPr lang="en-US" sz="2300" b="1" dirty="0" smtClean="0">
                <a:latin typeface="+mn-lt"/>
              </a:rPr>
              <a:t>taking the very nature of a servant,</a:t>
            </a:r>
            <a:endParaRPr lang="en-SG" sz="2300" b="1" dirty="0">
              <a:latin typeface="+mn-lt"/>
            </a:endParaRPr>
          </a:p>
        </p:txBody>
      </p:sp>
      <p:sp>
        <p:nvSpPr>
          <p:cNvPr id="12" name="TextBox 11"/>
          <p:cNvSpPr txBox="1"/>
          <p:nvPr/>
        </p:nvSpPr>
        <p:spPr>
          <a:xfrm>
            <a:off x="3443579" y="3921846"/>
            <a:ext cx="5377759" cy="800219"/>
          </a:xfrm>
          <a:prstGeom prst="rect">
            <a:avLst/>
          </a:prstGeom>
          <a:noFill/>
        </p:spPr>
        <p:txBody>
          <a:bodyPr wrap="square" rtlCol="0">
            <a:spAutoFit/>
          </a:bodyPr>
          <a:lstStyle/>
          <a:p>
            <a:r>
              <a:rPr lang="en-US" sz="2300" b="1" dirty="0" smtClean="0">
                <a:latin typeface="+mn-lt"/>
              </a:rPr>
              <a:t>Being made in human likeness. </a:t>
            </a:r>
            <a:r>
              <a:rPr lang="en-US" sz="2300" b="1" dirty="0">
                <a:latin typeface="+mn-lt"/>
              </a:rPr>
              <a:t>And being found in appearance as a </a:t>
            </a:r>
            <a:r>
              <a:rPr lang="en-US" sz="2300" b="1" dirty="0" smtClean="0">
                <a:latin typeface="+mn-lt"/>
              </a:rPr>
              <a:t>man,</a:t>
            </a:r>
            <a:endParaRPr lang="en-SG" sz="2300" b="1" dirty="0">
              <a:latin typeface="+mn-lt"/>
            </a:endParaRPr>
          </a:p>
        </p:txBody>
      </p:sp>
      <p:sp>
        <p:nvSpPr>
          <p:cNvPr id="15" name="TextBox 14"/>
          <p:cNvSpPr txBox="1"/>
          <p:nvPr/>
        </p:nvSpPr>
        <p:spPr>
          <a:xfrm>
            <a:off x="4056937" y="4733029"/>
            <a:ext cx="3665592" cy="446276"/>
          </a:xfrm>
          <a:prstGeom prst="rect">
            <a:avLst/>
          </a:prstGeom>
          <a:noFill/>
        </p:spPr>
        <p:txBody>
          <a:bodyPr wrap="square" rtlCol="0">
            <a:spAutoFit/>
          </a:bodyPr>
          <a:lstStyle/>
          <a:p>
            <a:r>
              <a:rPr lang="en-US" sz="2300" b="1" dirty="0" smtClean="0">
                <a:latin typeface="+mn-lt"/>
              </a:rPr>
              <a:t>He humbled himself</a:t>
            </a:r>
            <a:endParaRPr lang="en-SG" sz="2300" b="1" dirty="0">
              <a:latin typeface="+mn-lt"/>
            </a:endParaRPr>
          </a:p>
        </p:txBody>
      </p:sp>
      <p:sp>
        <p:nvSpPr>
          <p:cNvPr id="16" name="TextBox 15"/>
          <p:cNvSpPr txBox="1"/>
          <p:nvPr/>
        </p:nvSpPr>
        <p:spPr>
          <a:xfrm>
            <a:off x="4648567" y="5244231"/>
            <a:ext cx="4277256" cy="446276"/>
          </a:xfrm>
          <a:prstGeom prst="rect">
            <a:avLst/>
          </a:prstGeom>
          <a:noFill/>
        </p:spPr>
        <p:txBody>
          <a:bodyPr wrap="square" rtlCol="0">
            <a:spAutoFit/>
          </a:bodyPr>
          <a:lstStyle/>
          <a:p>
            <a:r>
              <a:rPr lang="en-US" sz="2300" b="1" dirty="0" smtClean="0">
                <a:latin typeface="+mn-lt"/>
              </a:rPr>
              <a:t>and became obedient to death -</a:t>
            </a:r>
            <a:endParaRPr lang="en-SG" sz="2300" b="1" dirty="0">
              <a:latin typeface="+mn-lt"/>
            </a:endParaRPr>
          </a:p>
        </p:txBody>
      </p:sp>
      <p:sp>
        <p:nvSpPr>
          <p:cNvPr id="18" name="TextBox 17"/>
          <p:cNvSpPr txBox="1"/>
          <p:nvPr/>
        </p:nvSpPr>
        <p:spPr>
          <a:xfrm>
            <a:off x="5232664" y="5659892"/>
            <a:ext cx="3295311" cy="446276"/>
          </a:xfrm>
          <a:prstGeom prst="rect">
            <a:avLst/>
          </a:prstGeom>
          <a:noFill/>
        </p:spPr>
        <p:txBody>
          <a:bodyPr wrap="square" rtlCol="0">
            <a:spAutoFit/>
          </a:bodyPr>
          <a:lstStyle/>
          <a:p>
            <a:r>
              <a:rPr lang="en-US" sz="2300" b="1" dirty="0">
                <a:latin typeface="+mn-lt"/>
              </a:rPr>
              <a:t>e</a:t>
            </a:r>
            <a:r>
              <a:rPr lang="en-US" sz="2300" b="1" dirty="0" smtClean="0">
                <a:latin typeface="+mn-lt"/>
              </a:rPr>
              <a:t>ven death on a cross.</a:t>
            </a:r>
            <a:endParaRPr lang="en-SG" sz="2300" b="1" dirty="0">
              <a:latin typeface="+mn-lt"/>
            </a:endParaRPr>
          </a:p>
        </p:txBody>
      </p:sp>
    </p:spTree>
    <p:extLst>
      <p:ext uri="{BB962C8B-B14F-4D97-AF65-F5344CB8AC3E}">
        <p14:creationId xmlns:p14="http://schemas.microsoft.com/office/powerpoint/2010/main" val="1545772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9E04B93D-3FAB-44DC-8CCD-2270BD9A93F1}" type="slidenum">
              <a:rPr lang="en-SG" altLang="en-US" smtClean="0">
                <a:solidFill>
                  <a:schemeClr val="tx2"/>
                </a:solidFill>
                <a:latin typeface="Arial" panose="020B0604020202020204" pitchFamily="34" charset="0"/>
                <a:cs typeface="Arial" panose="020B0604020202020204" pitchFamily="34" charset="0"/>
              </a:rPr>
              <a:pPr>
                <a:spcBef>
                  <a:spcPct val="0"/>
                </a:spcBef>
                <a:buClrTx/>
                <a:buFontTx/>
                <a:buNone/>
              </a:pPr>
              <a:t>19</a:t>
            </a:fld>
            <a:endParaRPr lang="en-SG" altLang="en-US" smtClean="0">
              <a:solidFill>
                <a:schemeClr val="tx2"/>
              </a:solidFill>
              <a:latin typeface="Arial" panose="020B0604020202020204" pitchFamily="34" charset="0"/>
              <a:cs typeface="Arial" panose="020B0604020202020204" pitchFamily="34" charset="0"/>
            </a:endParaRPr>
          </a:p>
        </p:txBody>
      </p:sp>
      <p:sp>
        <p:nvSpPr>
          <p:cNvPr id="29699" name="TextBox 3"/>
          <p:cNvSpPr txBox="1">
            <a:spLocks noChangeArrowheads="1"/>
          </p:cNvSpPr>
          <p:nvPr/>
        </p:nvSpPr>
        <p:spPr bwMode="auto">
          <a:xfrm>
            <a:off x="539552" y="332656"/>
            <a:ext cx="85074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AU" altLang="en-US" sz="3600" b="1" dirty="0" smtClean="0">
                <a:solidFill>
                  <a:srgbClr val="FF0000"/>
                </a:solidFill>
                <a:latin typeface="Calibri" panose="020F0502020204030204" pitchFamily="34" charset="0"/>
                <a:cs typeface="Calibri" panose="020F0502020204030204" pitchFamily="34" charset="0"/>
              </a:rPr>
              <a:t>3. Self-sacrificing: </a:t>
            </a:r>
            <a:r>
              <a:rPr lang="en-AU" altLang="en-US" sz="3600" b="1" dirty="0" smtClean="0">
                <a:solidFill>
                  <a:srgbClr val="FF0000"/>
                </a:solidFill>
                <a:latin typeface="Calibri" panose="020F0502020204030204" pitchFamily="34" charset="0"/>
                <a:cs typeface="Calibri" panose="020F0502020204030204" pitchFamily="34" charset="0"/>
              </a:rPr>
              <a:t>Eric Liddell </a:t>
            </a:r>
            <a:r>
              <a:rPr lang="en-AU" altLang="en-US" sz="3600" b="1" dirty="0" smtClean="0">
                <a:solidFill>
                  <a:srgbClr val="FF0000"/>
                </a:solidFill>
                <a:latin typeface="Calibri" panose="020F0502020204030204" pitchFamily="34" charset="0"/>
                <a:cs typeface="Calibri" panose="020F0502020204030204" pitchFamily="34" charset="0"/>
              </a:rPr>
              <a:t>(1902-1945)</a:t>
            </a:r>
            <a:endParaRPr lang="en-SG" altLang="en-US" sz="320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3" name="TextBox 2"/>
          <p:cNvSpPr txBox="1"/>
          <p:nvPr/>
        </p:nvSpPr>
        <p:spPr>
          <a:xfrm>
            <a:off x="3193605" y="2593798"/>
            <a:ext cx="2546952" cy="2369880"/>
          </a:xfrm>
          <a:prstGeom prst="rect">
            <a:avLst/>
          </a:prstGeom>
          <a:noFill/>
        </p:spPr>
        <p:txBody>
          <a:bodyPr wrap="square" rtlCol="0">
            <a:spAutoFit/>
          </a:bodyPr>
          <a:lstStyle/>
          <a:p>
            <a:r>
              <a:rPr lang="en-US" sz="3000" b="1" dirty="0">
                <a:latin typeface="+mn-lt"/>
              </a:rPr>
              <a:t>His last </a:t>
            </a:r>
            <a:r>
              <a:rPr lang="en-US" sz="3000" b="1" dirty="0" smtClean="0">
                <a:latin typeface="+mn-lt"/>
              </a:rPr>
              <a:t>words:</a:t>
            </a:r>
            <a:endParaRPr lang="en-SG" sz="3000" b="1" dirty="0">
              <a:latin typeface="+mn-lt"/>
            </a:endParaRPr>
          </a:p>
          <a:p>
            <a:endParaRPr lang="en-US" sz="3000" dirty="0" smtClean="0">
              <a:latin typeface="+mn-lt"/>
            </a:endParaRPr>
          </a:p>
          <a:p>
            <a:pPr algn="ctr"/>
            <a:r>
              <a:rPr lang="en-US" sz="3000" b="1" dirty="0" smtClean="0">
                <a:solidFill>
                  <a:srgbClr val="294BDB"/>
                </a:solidFill>
                <a:latin typeface="+mn-lt"/>
              </a:rPr>
              <a:t>“It’s complete</a:t>
            </a:r>
          </a:p>
          <a:p>
            <a:pPr algn="ctr"/>
            <a:r>
              <a:rPr lang="en-US" sz="3000" b="1" dirty="0" smtClean="0">
                <a:solidFill>
                  <a:srgbClr val="294BDB"/>
                </a:solidFill>
                <a:latin typeface="+mn-lt"/>
              </a:rPr>
              <a:t>surrender.”</a:t>
            </a:r>
          </a:p>
          <a:p>
            <a:pPr algn="ctr"/>
            <a:endParaRPr lang="en-US" sz="2800" dirty="0">
              <a:latin typeface="+mn-lt"/>
            </a:endParaRPr>
          </a:p>
        </p:txBody>
      </p:sp>
      <p:pic>
        <p:nvPicPr>
          <p:cNvPr id="4" name="Picture 3"/>
          <p:cNvPicPr>
            <a:picLocks noChangeAspect="1"/>
          </p:cNvPicPr>
          <p:nvPr/>
        </p:nvPicPr>
        <p:blipFill>
          <a:blip r:embed="rId2"/>
          <a:stretch>
            <a:fillRect/>
          </a:stretch>
        </p:blipFill>
        <p:spPr>
          <a:xfrm>
            <a:off x="251520" y="1412776"/>
            <a:ext cx="2733970" cy="4312345"/>
          </a:xfrm>
          <a:prstGeom prst="rect">
            <a:avLst/>
          </a:prstGeom>
        </p:spPr>
      </p:pic>
      <p:pic>
        <p:nvPicPr>
          <p:cNvPr id="5" name="Picture 4"/>
          <p:cNvPicPr>
            <a:picLocks noChangeAspect="1"/>
          </p:cNvPicPr>
          <p:nvPr/>
        </p:nvPicPr>
        <p:blipFill>
          <a:blip r:embed="rId3"/>
          <a:stretch>
            <a:fillRect/>
          </a:stretch>
        </p:blipFill>
        <p:spPr>
          <a:xfrm>
            <a:off x="5868144" y="1412776"/>
            <a:ext cx="2880320" cy="4731924"/>
          </a:xfrm>
          <a:prstGeom prst="rect">
            <a:avLst/>
          </a:prstGeom>
        </p:spPr>
      </p:pic>
    </p:spTree>
    <p:extLst>
      <p:ext uri="{BB962C8B-B14F-4D97-AF65-F5344CB8AC3E}">
        <p14:creationId xmlns:p14="http://schemas.microsoft.com/office/powerpoint/2010/main" val="473310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204BC67-B0B4-4FBB-B37F-473AF19FA62D}" type="slidenum">
              <a:rPr lang="en-US" altLang="ja-JP" smtClean="0"/>
              <a:pPr/>
              <a:t>2</a:t>
            </a:fld>
            <a:endParaRPr lang="en-US" altLang="ja-JP"/>
          </a:p>
        </p:txBody>
      </p:sp>
      <p:sp>
        <p:nvSpPr>
          <p:cNvPr id="3" name="TextBox 2"/>
          <p:cNvSpPr txBox="1"/>
          <p:nvPr/>
        </p:nvSpPr>
        <p:spPr>
          <a:xfrm>
            <a:off x="4633664" y="1988840"/>
            <a:ext cx="4176464" cy="4031873"/>
          </a:xfrm>
          <a:prstGeom prst="rect">
            <a:avLst/>
          </a:prstGeom>
          <a:noFill/>
        </p:spPr>
        <p:txBody>
          <a:bodyPr wrap="square" rtlCol="0">
            <a:spAutoFit/>
          </a:bodyPr>
          <a:lstStyle/>
          <a:p>
            <a:r>
              <a:rPr lang="en-US" sz="3200" dirty="0" smtClean="0">
                <a:latin typeface="+mn-lt"/>
              </a:rPr>
              <a:t>“</a:t>
            </a:r>
            <a:r>
              <a:rPr lang="en-US" sz="3200" dirty="0">
                <a:latin typeface="+mn-lt"/>
              </a:rPr>
              <a:t>But you will receive power when the Holy Spirit comes on you, and you will be my witnesses in Jerusalem, and in all Judea and Samaria, and to the ends of the earth.” </a:t>
            </a:r>
            <a:endParaRPr lang="en-SG" sz="3200" dirty="0">
              <a:solidFill>
                <a:srgbClr val="3059F0"/>
              </a:solidFill>
              <a:latin typeface="+mn-lt"/>
            </a:endParaRPr>
          </a:p>
        </p:txBody>
      </p:sp>
      <p:sp>
        <p:nvSpPr>
          <p:cNvPr id="4" name="TextBox 3"/>
          <p:cNvSpPr txBox="1"/>
          <p:nvPr/>
        </p:nvSpPr>
        <p:spPr>
          <a:xfrm>
            <a:off x="4101210" y="476672"/>
            <a:ext cx="4752528" cy="1200329"/>
          </a:xfrm>
          <a:prstGeom prst="rect">
            <a:avLst/>
          </a:prstGeom>
          <a:noFill/>
        </p:spPr>
        <p:txBody>
          <a:bodyPr wrap="square" rtlCol="0">
            <a:spAutoFit/>
          </a:bodyPr>
          <a:lstStyle/>
          <a:p>
            <a:pPr algn="ctr"/>
            <a:r>
              <a:rPr lang="en-SG" sz="3600" b="1" dirty="0" smtClean="0">
                <a:solidFill>
                  <a:srgbClr val="FF0000"/>
                </a:solidFill>
                <a:latin typeface="+mn-lt"/>
              </a:rPr>
              <a:t>Acts 1:8 </a:t>
            </a:r>
          </a:p>
          <a:p>
            <a:pPr algn="ctr"/>
            <a:r>
              <a:rPr lang="en-SG" sz="3600" b="1" dirty="0" smtClean="0">
                <a:solidFill>
                  <a:srgbClr val="FF0000"/>
                </a:solidFill>
                <a:latin typeface="+mn-lt"/>
              </a:rPr>
              <a:t>The Great Commission</a:t>
            </a:r>
            <a:endParaRPr lang="en-SG" sz="3600" dirty="0">
              <a:latin typeface="+mn-lt"/>
            </a:endParaRPr>
          </a:p>
        </p:txBody>
      </p:sp>
      <p:pic>
        <p:nvPicPr>
          <p:cNvPr id="5" name="Picture 3">
            <a:extLst>
              <a:ext uri="{FF2B5EF4-FFF2-40B4-BE49-F238E27FC236}">
                <a16:creationId xmlns:a16="http://schemas.microsoft.com/office/drawing/2014/main" id="{D445246B-710F-4D75-A663-3301637339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35" r="5958"/>
          <a:stretch/>
        </p:blipFill>
        <p:spPr bwMode="auto">
          <a:xfrm>
            <a:off x="323528" y="552926"/>
            <a:ext cx="3744416" cy="533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60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9E04B93D-3FAB-44DC-8CCD-2270BD9A93F1}" type="slidenum">
              <a:rPr lang="en-SG" altLang="en-US" smtClean="0">
                <a:solidFill>
                  <a:schemeClr val="tx2"/>
                </a:solidFill>
                <a:latin typeface="Arial" panose="020B0604020202020204" pitchFamily="34" charset="0"/>
                <a:cs typeface="Arial" panose="020B0604020202020204" pitchFamily="34" charset="0"/>
              </a:rPr>
              <a:pPr>
                <a:spcBef>
                  <a:spcPct val="0"/>
                </a:spcBef>
                <a:buClrTx/>
                <a:buFontTx/>
                <a:buNone/>
              </a:pPr>
              <a:t>20</a:t>
            </a:fld>
            <a:endParaRPr lang="en-SG" altLang="en-US" smtClean="0">
              <a:solidFill>
                <a:schemeClr val="tx2"/>
              </a:solidFill>
              <a:latin typeface="Arial" panose="020B0604020202020204" pitchFamily="34" charset="0"/>
              <a:cs typeface="Arial" panose="020B0604020202020204" pitchFamily="34" charset="0"/>
            </a:endParaRPr>
          </a:p>
        </p:txBody>
      </p:sp>
      <p:sp>
        <p:nvSpPr>
          <p:cNvPr id="29699" name="TextBox 3"/>
          <p:cNvSpPr txBox="1">
            <a:spLocks noChangeArrowheads="1"/>
          </p:cNvSpPr>
          <p:nvPr/>
        </p:nvSpPr>
        <p:spPr bwMode="auto">
          <a:xfrm>
            <a:off x="539552" y="332656"/>
            <a:ext cx="85074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AU" altLang="en-US" sz="3600" b="1" dirty="0" smtClean="0">
                <a:solidFill>
                  <a:srgbClr val="FF0000"/>
                </a:solidFill>
                <a:latin typeface="Calibri" panose="020F0502020204030204" pitchFamily="34" charset="0"/>
                <a:cs typeface="Calibri" panose="020F0502020204030204" pitchFamily="34" charset="0"/>
              </a:rPr>
              <a:t>4. Perspectives on Sacrifices</a:t>
            </a:r>
            <a:endParaRPr lang="en-SG" altLang="en-US" sz="320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3" name="TextBox 2"/>
          <p:cNvSpPr txBox="1"/>
          <p:nvPr/>
        </p:nvSpPr>
        <p:spPr>
          <a:xfrm>
            <a:off x="581906" y="1496906"/>
            <a:ext cx="4104456" cy="4370427"/>
          </a:xfrm>
          <a:prstGeom prst="rect">
            <a:avLst/>
          </a:prstGeom>
          <a:noFill/>
        </p:spPr>
        <p:txBody>
          <a:bodyPr wrap="square" rtlCol="0">
            <a:spAutoFit/>
          </a:bodyPr>
          <a:lstStyle/>
          <a:p>
            <a:pPr marL="514350" indent="-514350">
              <a:buAutoNum type="alphaLcPeriod"/>
            </a:pPr>
            <a:r>
              <a:rPr lang="en-US" sz="3000" b="1" dirty="0" smtClean="0">
                <a:latin typeface="+mn-lt"/>
              </a:rPr>
              <a:t>God’s unchanging purpose</a:t>
            </a:r>
          </a:p>
          <a:p>
            <a:endParaRPr lang="en-US" sz="3000" b="1" dirty="0" smtClean="0">
              <a:latin typeface="+mn-lt"/>
            </a:endParaRPr>
          </a:p>
          <a:p>
            <a:r>
              <a:rPr lang="en-US" sz="3000" b="1" dirty="0" smtClean="0">
                <a:latin typeface="+mn-lt"/>
              </a:rPr>
              <a:t>      Chris Wright (2006)</a:t>
            </a:r>
          </a:p>
          <a:p>
            <a:endParaRPr lang="en-US" sz="3000" b="1" dirty="0" smtClean="0">
              <a:latin typeface="+mn-lt"/>
            </a:endParaRPr>
          </a:p>
          <a:p>
            <a:pPr algn="ctr"/>
            <a:r>
              <a:rPr lang="en-SG" sz="3200" b="1" dirty="0" smtClean="0">
                <a:solidFill>
                  <a:srgbClr val="294BDB"/>
                </a:solidFill>
                <a:latin typeface="+mn-lt"/>
              </a:rPr>
              <a:t>“God’s </a:t>
            </a:r>
            <a:r>
              <a:rPr lang="en-SG" sz="3200" b="1" dirty="0">
                <a:solidFill>
                  <a:srgbClr val="294BDB"/>
                </a:solidFill>
                <a:latin typeface="+mn-lt"/>
              </a:rPr>
              <a:t>unchanging mission is bringing people to Himself through God’s people</a:t>
            </a:r>
            <a:r>
              <a:rPr lang="en-SG" sz="3200" b="1" dirty="0" smtClean="0">
                <a:solidFill>
                  <a:srgbClr val="294BDB"/>
                </a:solidFill>
                <a:latin typeface="+mn-lt"/>
              </a:rPr>
              <a:t>.”</a:t>
            </a:r>
            <a:endParaRPr lang="en-US" sz="2800" b="1" dirty="0">
              <a:solidFill>
                <a:srgbClr val="294BDB"/>
              </a:solidFill>
              <a:latin typeface="+mn-lt"/>
            </a:endParaRPr>
          </a:p>
        </p:txBody>
      </p:sp>
      <p:pic>
        <p:nvPicPr>
          <p:cNvPr id="2" name="Picture 1"/>
          <p:cNvPicPr>
            <a:picLocks noChangeAspect="1"/>
          </p:cNvPicPr>
          <p:nvPr/>
        </p:nvPicPr>
        <p:blipFill>
          <a:blip r:embed="rId2"/>
          <a:stretch>
            <a:fillRect/>
          </a:stretch>
        </p:blipFill>
        <p:spPr>
          <a:xfrm>
            <a:off x="5405398" y="1316442"/>
            <a:ext cx="3016744" cy="4731354"/>
          </a:xfrm>
          <a:prstGeom prst="rect">
            <a:avLst/>
          </a:prstGeom>
        </p:spPr>
      </p:pic>
    </p:spTree>
    <p:extLst>
      <p:ext uri="{BB962C8B-B14F-4D97-AF65-F5344CB8AC3E}">
        <p14:creationId xmlns:p14="http://schemas.microsoft.com/office/powerpoint/2010/main" val="1616656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9E04B93D-3FAB-44DC-8CCD-2270BD9A93F1}" type="slidenum">
              <a:rPr lang="en-SG" altLang="en-US" smtClean="0">
                <a:solidFill>
                  <a:schemeClr val="tx2"/>
                </a:solidFill>
                <a:latin typeface="Arial" panose="020B0604020202020204" pitchFamily="34" charset="0"/>
                <a:cs typeface="Arial" panose="020B0604020202020204" pitchFamily="34" charset="0"/>
              </a:rPr>
              <a:pPr>
                <a:spcBef>
                  <a:spcPct val="0"/>
                </a:spcBef>
                <a:buClrTx/>
                <a:buFontTx/>
                <a:buNone/>
              </a:pPr>
              <a:t>21</a:t>
            </a:fld>
            <a:endParaRPr lang="en-SG" altLang="en-US" smtClean="0">
              <a:solidFill>
                <a:schemeClr val="tx2"/>
              </a:solidFill>
              <a:latin typeface="Arial" panose="020B0604020202020204" pitchFamily="34" charset="0"/>
              <a:cs typeface="Arial" panose="020B0604020202020204" pitchFamily="34" charset="0"/>
            </a:endParaRPr>
          </a:p>
        </p:txBody>
      </p:sp>
      <p:sp>
        <p:nvSpPr>
          <p:cNvPr id="29699" name="TextBox 3"/>
          <p:cNvSpPr txBox="1">
            <a:spLocks noChangeArrowheads="1"/>
          </p:cNvSpPr>
          <p:nvPr/>
        </p:nvSpPr>
        <p:spPr bwMode="auto">
          <a:xfrm>
            <a:off x="539552" y="332656"/>
            <a:ext cx="85074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AU" altLang="en-US" sz="3600" b="1" dirty="0" smtClean="0">
                <a:solidFill>
                  <a:srgbClr val="FF0000"/>
                </a:solidFill>
                <a:latin typeface="Calibri" panose="020F0502020204030204" pitchFamily="34" charset="0"/>
                <a:cs typeface="Calibri" panose="020F0502020204030204" pitchFamily="34" charset="0"/>
              </a:rPr>
              <a:t>4. Perspectives on Sacrifices</a:t>
            </a:r>
            <a:endParaRPr lang="en-SG" altLang="en-US" sz="320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3" name="TextBox 2"/>
          <p:cNvSpPr txBox="1"/>
          <p:nvPr/>
        </p:nvSpPr>
        <p:spPr>
          <a:xfrm>
            <a:off x="530830" y="1845998"/>
            <a:ext cx="3600400" cy="3293209"/>
          </a:xfrm>
          <a:prstGeom prst="rect">
            <a:avLst/>
          </a:prstGeom>
          <a:noFill/>
        </p:spPr>
        <p:txBody>
          <a:bodyPr wrap="square" rtlCol="0">
            <a:spAutoFit/>
          </a:bodyPr>
          <a:lstStyle/>
          <a:p>
            <a:r>
              <a:rPr lang="en-US" sz="3200" b="1" dirty="0" smtClean="0">
                <a:latin typeface="+mn-lt"/>
              </a:rPr>
              <a:t>b. Lordship of Christ</a:t>
            </a:r>
          </a:p>
          <a:p>
            <a:endParaRPr lang="en-US" sz="3200" b="1" dirty="0">
              <a:latin typeface="+mn-lt"/>
            </a:endParaRPr>
          </a:p>
          <a:p>
            <a:r>
              <a:rPr lang="en-US" sz="3200" b="1" dirty="0" smtClean="0">
                <a:latin typeface="+mn-lt"/>
              </a:rPr>
              <a:t>Hudson Taylor:</a:t>
            </a:r>
          </a:p>
          <a:p>
            <a:endParaRPr lang="en-US" sz="1400" dirty="0">
              <a:solidFill>
                <a:srgbClr val="294BDB"/>
              </a:solidFill>
              <a:latin typeface="+mn-lt"/>
            </a:endParaRPr>
          </a:p>
          <a:p>
            <a:r>
              <a:rPr lang="en-SG" sz="3200" b="1" dirty="0">
                <a:solidFill>
                  <a:srgbClr val="294BDB"/>
                </a:solidFill>
                <a:latin typeface="+mn-lt"/>
              </a:rPr>
              <a:t>“If He is not the Lord of all, He is not the Lord at all</a:t>
            </a:r>
            <a:r>
              <a:rPr lang="en-SG" sz="3200" b="1" dirty="0" smtClean="0">
                <a:solidFill>
                  <a:srgbClr val="294BDB"/>
                </a:solidFill>
                <a:latin typeface="+mn-lt"/>
              </a:rPr>
              <a:t>.”</a:t>
            </a:r>
            <a:endParaRPr lang="en-US" sz="2800" b="1" dirty="0">
              <a:solidFill>
                <a:srgbClr val="294BDB"/>
              </a:solidFill>
              <a:latin typeface="+mn-lt"/>
            </a:endParaRPr>
          </a:p>
        </p:txBody>
      </p:sp>
      <p:pic>
        <p:nvPicPr>
          <p:cNvPr id="6" name="Picture 5"/>
          <p:cNvPicPr/>
          <p:nvPr/>
        </p:nvPicPr>
        <p:blipFill>
          <a:blip r:embed="rId2"/>
          <a:stretch>
            <a:fillRect/>
          </a:stretch>
        </p:blipFill>
        <p:spPr>
          <a:xfrm>
            <a:off x="4644008" y="1356199"/>
            <a:ext cx="4104456" cy="4519028"/>
          </a:xfrm>
          <a:prstGeom prst="rect">
            <a:avLst/>
          </a:prstGeom>
        </p:spPr>
      </p:pic>
    </p:spTree>
    <p:extLst>
      <p:ext uri="{BB962C8B-B14F-4D97-AF65-F5344CB8AC3E}">
        <p14:creationId xmlns:p14="http://schemas.microsoft.com/office/powerpoint/2010/main" val="20615244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9E04B93D-3FAB-44DC-8CCD-2270BD9A93F1}" type="slidenum">
              <a:rPr lang="en-SG" altLang="en-US" smtClean="0">
                <a:solidFill>
                  <a:schemeClr val="tx2"/>
                </a:solidFill>
                <a:latin typeface="Arial" panose="020B0604020202020204" pitchFamily="34" charset="0"/>
                <a:cs typeface="Arial" panose="020B0604020202020204" pitchFamily="34" charset="0"/>
              </a:rPr>
              <a:pPr>
                <a:spcBef>
                  <a:spcPct val="0"/>
                </a:spcBef>
                <a:buClrTx/>
                <a:buFontTx/>
                <a:buNone/>
              </a:pPr>
              <a:t>22</a:t>
            </a:fld>
            <a:endParaRPr lang="en-SG" altLang="en-US" smtClean="0">
              <a:solidFill>
                <a:schemeClr val="tx2"/>
              </a:solidFill>
              <a:latin typeface="Arial" panose="020B0604020202020204" pitchFamily="34" charset="0"/>
              <a:cs typeface="Arial" panose="020B0604020202020204" pitchFamily="34" charset="0"/>
            </a:endParaRPr>
          </a:p>
        </p:txBody>
      </p:sp>
      <p:sp>
        <p:nvSpPr>
          <p:cNvPr id="29699" name="TextBox 3"/>
          <p:cNvSpPr txBox="1">
            <a:spLocks noChangeArrowheads="1"/>
          </p:cNvSpPr>
          <p:nvPr/>
        </p:nvSpPr>
        <p:spPr bwMode="auto">
          <a:xfrm>
            <a:off x="431540" y="404664"/>
            <a:ext cx="85074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AU" altLang="en-US" sz="3600" b="1" dirty="0" smtClean="0">
                <a:solidFill>
                  <a:srgbClr val="FF0000"/>
                </a:solidFill>
                <a:latin typeface="Calibri" panose="020F0502020204030204" pitchFamily="34" charset="0"/>
                <a:cs typeface="Calibri" panose="020F0502020204030204" pitchFamily="34" charset="0"/>
              </a:rPr>
              <a:t>4. Perspectives on Sacrifices</a:t>
            </a:r>
            <a:endParaRPr lang="en-SG" altLang="en-US" sz="320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3" name="TextBox 2"/>
          <p:cNvSpPr txBox="1"/>
          <p:nvPr/>
        </p:nvSpPr>
        <p:spPr>
          <a:xfrm>
            <a:off x="467544" y="1161822"/>
            <a:ext cx="8497552" cy="5663089"/>
          </a:xfrm>
          <a:prstGeom prst="rect">
            <a:avLst/>
          </a:prstGeom>
          <a:noFill/>
        </p:spPr>
        <p:txBody>
          <a:bodyPr wrap="square" rtlCol="0">
            <a:spAutoFit/>
          </a:bodyPr>
          <a:lstStyle/>
          <a:p>
            <a:r>
              <a:rPr lang="en-US" sz="3000" b="1" dirty="0" smtClean="0">
                <a:latin typeface="+mn-lt"/>
              </a:rPr>
              <a:t>c. Gracious Hand of God</a:t>
            </a:r>
          </a:p>
          <a:p>
            <a:pPr marL="514350" indent="-514350">
              <a:buAutoNum type="alphaLcPeriod"/>
            </a:pPr>
            <a:endParaRPr lang="en-US" sz="3000" b="1" dirty="0">
              <a:latin typeface="+mn-lt"/>
            </a:endParaRPr>
          </a:p>
          <a:p>
            <a:r>
              <a:rPr lang="en-SG" sz="2800" b="1" dirty="0" smtClean="0">
                <a:solidFill>
                  <a:srgbClr val="294BDB"/>
                </a:solidFill>
                <a:latin typeface="+mn-lt"/>
              </a:rPr>
              <a:t>John 1:16</a:t>
            </a:r>
            <a:r>
              <a:rPr lang="en-SG" sz="2800" dirty="0" smtClean="0">
                <a:latin typeface="+mn-lt"/>
              </a:rPr>
              <a:t> </a:t>
            </a:r>
            <a:r>
              <a:rPr lang="en-SG" sz="2800" dirty="0">
                <a:latin typeface="+mn-lt"/>
              </a:rPr>
              <a:t>“From the fullness of </a:t>
            </a:r>
            <a:r>
              <a:rPr lang="en-SG" sz="2800" b="1" dirty="0">
                <a:latin typeface="+mn-lt"/>
              </a:rPr>
              <a:t>His grace</a:t>
            </a:r>
            <a:r>
              <a:rPr lang="en-SG" sz="2800" dirty="0">
                <a:latin typeface="+mn-lt"/>
              </a:rPr>
              <a:t>, we have all received </a:t>
            </a:r>
            <a:r>
              <a:rPr lang="en-SG" sz="2800" b="1" dirty="0">
                <a:latin typeface="+mn-lt"/>
              </a:rPr>
              <a:t>grace upon grace</a:t>
            </a:r>
            <a:r>
              <a:rPr lang="en-SG" sz="2800" dirty="0">
                <a:latin typeface="+mn-lt"/>
              </a:rPr>
              <a:t>.”  </a:t>
            </a:r>
            <a:endParaRPr lang="en-SG" sz="2800" dirty="0" smtClean="0">
              <a:latin typeface="+mn-lt"/>
            </a:endParaRPr>
          </a:p>
          <a:p>
            <a:endParaRPr lang="en-SG" sz="1200" dirty="0" smtClean="0">
              <a:latin typeface="+mn-lt"/>
            </a:endParaRPr>
          </a:p>
          <a:p>
            <a:r>
              <a:rPr lang="en-SG" sz="2800" b="1" dirty="0" smtClean="0">
                <a:solidFill>
                  <a:srgbClr val="294BDB"/>
                </a:solidFill>
                <a:latin typeface="+mn-lt"/>
              </a:rPr>
              <a:t>1 </a:t>
            </a:r>
            <a:r>
              <a:rPr lang="en-SG" sz="2800" b="1" dirty="0">
                <a:solidFill>
                  <a:srgbClr val="294BDB"/>
                </a:solidFill>
                <a:latin typeface="+mn-lt"/>
              </a:rPr>
              <a:t>Corinthians </a:t>
            </a:r>
            <a:r>
              <a:rPr lang="en-SG" sz="2800" b="1" dirty="0" smtClean="0">
                <a:solidFill>
                  <a:srgbClr val="294BDB"/>
                </a:solidFill>
                <a:latin typeface="+mn-lt"/>
              </a:rPr>
              <a:t>15:10a </a:t>
            </a:r>
            <a:r>
              <a:rPr lang="en-SG" sz="2800" dirty="0">
                <a:latin typeface="+mn-lt"/>
              </a:rPr>
              <a:t>“But </a:t>
            </a:r>
            <a:r>
              <a:rPr lang="en-SG" sz="2800" b="1" dirty="0">
                <a:latin typeface="+mn-lt"/>
              </a:rPr>
              <a:t>by the grace of God I am what I am,</a:t>
            </a:r>
            <a:r>
              <a:rPr lang="en-SG" sz="2800" dirty="0">
                <a:latin typeface="+mn-lt"/>
              </a:rPr>
              <a:t> and His </a:t>
            </a:r>
            <a:r>
              <a:rPr lang="en-SG" sz="2800" b="1" dirty="0">
                <a:latin typeface="+mn-lt"/>
              </a:rPr>
              <a:t>grace </a:t>
            </a:r>
            <a:r>
              <a:rPr lang="en-SG" sz="2800" dirty="0">
                <a:latin typeface="+mn-lt"/>
              </a:rPr>
              <a:t>to me was not without effect.”  </a:t>
            </a:r>
            <a:endParaRPr lang="en-SG" sz="2800" dirty="0" smtClean="0">
              <a:latin typeface="+mn-lt"/>
            </a:endParaRPr>
          </a:p>
          <a:p>
            <a:endParaRPr lang="en-SG" sz="1200" dirty="0" smtClean="0">
              <a:latin typeface="+mn-lt"/>
            </a:endParaRPr>
          </a:p>
          <a:p>
            <a:r>
              <a:rPr lang="en-SG" sz="2800" b="1" dirty="0" smtClean="0">
                <a:solidFill>
                  <a:srgbClr val="294BDB"/>
                </a:solidFill>
                <a:latin typeface="+mn-lt"/>
              </a:rPr>
              <a:t>Psalm </a:t>
            </a:r>
            <a:r>
              <a:rPr lang="en-SG" sz="2800" b="1" dirty="0">
                <a:solidFill>
                  <a:srgbClr val="294BDB"/>
                </a:solidFill>
                <a:latin typeface="+mn-lt"/>
              </a:rPr>
              <a:t>103:2</a:t>
            </a:r>
            <a:r>
              <a:rPr lang="en-SG" sz="2800" dirty="0">
                <a:latin typeface="+mn-lt"/>
              </a:rPr>
              <a:t>, </a:t>
            </a:r>
            <a:r>
              <a:rPr lang="en-SG" sz="2800" dirty="0" smtClean="0">
                <a:latin typeface="+mn-lt"/>
              </a:rPr>
              <a:t>“Forget </a:t>
            </a:r>
            <a:r>
              <a:rPr lang="en-SG" sz="2800" dirty="0">
                <a:latin typeface="+mn-lt"/>
              </a:rPr>
              <a:t>not </a:t>
            </a:r>
            <a:r>
              <a:rPr lang="en-SG" sz="2800" dirty="0" smtClean="0">
                <a:latin typeface="+mn-lt"/>
              </a:rPr>
              <a:t>His </a:t>
            </a:r>
            <a:r>
              <a:rPr lang="en-SG" sz="2800" b="1" dirty="0" smtClean="0">
                <a:latin typeface="+mn-lt"/>
              </a:rPr>
              <a:t>multiple</a:t>
            </a:r>
            <a:r>
              <a:rPr lang="en-SG" sz="2800" b="1" dirty="0">
                <a:latin typeface="+mn-lt"/>
              </a:rPr>
              <a:t>, varied </a:t>
            </a:r>
            <a:r>
              <a:rPr lang="en-SG" sz="2800" b="1" dirty="0" smtClean="0">
                <a:latin typeface="+mn-lt"/>
              </a:rPr>
              <a:t>graces.”</a:t>
            </a:r>
            <a:r>
              <a:rPr lang="en-SG" sz="2800" dirty="0" smtClean="0">
                <a:latin typeface="+mn-lt"/>
              </a:rPr>
              <a:t> </a:t>
            </a:r>
          </a:p>
          <a:p>
            <a:endParaRPr lang="en-SG" sz="2400" dirty="0">
              <a:latin typeface="+mn-lt"/>
            </a:endParaRPr>
          </a:p>
          <a:p>
            <a:r>
              <a:rPr lang="en-US" sz="2800" dirty="0" smtClean="0">
                <a:latin typeface="+mn-lt"/>
              </a:rPr>
              <a:t>This phrase, </a:t>
            </a:r>
            <a:r>
              <a:rPr lang="en-US" sz="2800" b="1" dirty="0" smtClean="0">
                <a:solidFill>
                  <a:srgbClr val="294BDB"/>
                </a:solidFill>
                <a:latin typeface="+mn-lt"/>
              </a:rPr>
              <a:t>“the gracious hand of God” </a:t>
            </a:r>
            <a:r>
              <a:rPr lang="en-US" sz="2800" dirty="0" smtClean="0">
                <a:latin typeface="+mn-lt"/>
              </a:rPr>
              <a:t>is found in Ezra (5x) and Nehemiah (2x).</a:t>
            </a:r>
            <a:endParaRPr lang="en-US" sz="3000" dirty="0" smtClean="0">
              <a:latin typeface="+mn-lt"/>
            </a:endParaRPr>
          </a:p>
          <a:p>
            <a:pPr algn="ctr"/>
            <a:endParaRPr lang="en-US" sz="3000" b="1" dirty="0" smtClean="0">
              <a:solidFill>
                <a:srgbClr val="294BDB"/>
              </a:solidFill>
              <a:latin typeface="+mn-lt"/>
            </a:endParaRPr>
          </a:p>
          <a:p>
            <a:pPr algn="ctr"/>
            <a:endParaRPr lang="en-US" sz="2800" dirty="0">
              <a:latin typeface="+mn-lt"/>
            </a:endParaRPr>
          </a:p>
        </p:txBody>
      </p:sp>
    </p:spTree>
    <p:extLst>
      <p:ext uri="{BB962C8B-B14F-4D97-AF65-F5344CB8AC3E}">
        <p14:creationId xmlns:p14="http://schemas.microsoft.com/office/powerpoint/2010/main" val="34800380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9E04B93D-3FAB-44DC-8CCD-2270BD9A93F1}" type="slidenum">
              <a:rPr lang="en-SG" altLang="en-US" smtClean="0">
                <a:solidFill>
                  <a:schemeClr val="tx2"/>
                </a:solidFill>
                <a:latin typeface="Arial" panose="020B0604020202020204" pitchFamily="34" charset="0"/>
                <a:cs typeface="Arial" panose="020B0604020202020204" pitchFamily="34" charset="0"/>
              </a:rPr>
              <a:pPr>
                <a:spcBef>
                  <a:spcPct val="0"/>
                </a:spcBef>
                <a:buClrTx/>
                <a:buFontTx/>
                <a:buNone/>
              </a:pPr>
              <a:t>23</a:t>
            </a:fld>
            <a:endParaRPr lang="en-SG" altLang="en-US" smtClean="0">
              <a:solidFill>
                <a:schemeClr val="tx2"/>
              </a:solidFill>
              <a:latin typeface="Arial" panose="020B0604020202020204" pitchFamily="34" charset="0"/>
              <a:cs typeface="Arial" panose="020B0604020202020204" pitchFamily="34" charset="0"/>
            </a:endParaRPr>
          </a:p>
        </p:txBody>
      </p:sp>
      <p:sp>
        <p:nvSpPr>
          <p:cNvPr id="29699" name="TextBox 3"/>
          <p:cNvSpPr txBox="1">
            <a:spLocks noChangeArrowheads="1"/>
          </p:cNvSpPr>
          <p:nvPr/>
        </p:nvSpPr>
        <p:spPr bwMode="auto">
          <a:xfrm>
            <a:off x="530472" y="332656"/>
            <a:ext cx="85074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AU" altLang="en-US" sz="3600" b="1" dirty="0" smtClean="0">
                <a:solidFill>
                  <a:srgbClr val="FF0000"/>
                </a:solidFill>
                <a:latin typeface="Calibri" panose="020F0502020204030204" pitchFamily="34" charset="0"/>
                <a:cs typeface="Calibri" panose="020F0502020204030204" pitchFamily="34" charset="0"/>
              </a:rPr>
              <a:t>4. Perspectives on Sacrifices</a:t>
            </a:r>
            <a:endParaRPr lang="en-SG" altLang="en-US" sz="320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3" name="TextBox 2"/>
          <p:cNvSpPr txBox="1"/>
          <p:nvPr/>
        </p:nvSpPr>
        <p:spPr>
          <a:xfrm>
            <a:off x="530472" y="1124744"/>
            <a:ext cx="8145984" cy="7109639"/>
          </a:xfrm>
          <a:prstGeom prst="rect">
            <a:avLst/>
          </a:prstGeom>
          <a:noFill/>
        </p:spPr>
        <p:txBody>
          <a:bodyPr wrap="square" rtlCol="0">
            <a:spAutoFit/>
          </a:bodyPr>
          <a:lstStyle/>
          <a:p>
            <a:r>
              <a:rPr lang="en-US" sz="3000" b="1" dirty="0" smtClean="0">
                <a:latin typeface="+mn-lt"/>
              </a:rPr>
              <a:t>d. Momentary sufferings </a:t>
            </a:r>
            <a:r>
              <a:rPr lang="en-US" sz="2800" b="1" dirty="0" smtClean="0">
                <a:latin typeface="+mn-lt"/>
                <a:sym typeface="Wingdings" panose="05000000000000000000" pitchFamily="2" charset="2"/>
              </a:rPr>
              <a:t></a:t>
            </a:r>
            <a:r>
              <a:rPr lang="en-US" sz="3000" b="1" dirty="0" smtClean="0">
                <a:latin typeface="+mn-lt"/>
                <a:sym typeface="Wingdings" panose="05000000000000000000" pitchFamily="2" charset="2"/>
              </a:rPr>
              <a:t> Eternal Glory</a:t>
            </a:r>
          </a:p>
          <a:p>
            <a:endParaRPr lang="en-US" sz="2400" b="1" dirty="0">
              <a:latin typeface="+mn-lt"/>
              <a:sym typeface="Wingdings" panose="05000000000000000000" pitchFamily="2" charset="2"/>
            </a:endParaRPr>
          </a:p>
          <a:p>
            <a:r>
              <a:rPr lang="en-SG" sz="2800" dirty="0" smtClean="0">
                <a:latin typeface="+mn-lt"/>
              </a:rPr>
              <a:t>Hebrews 12:2</a:t>
            </a:r>
          </a:p>
          <a:p>
            <a:r>
              <a:rPr lang="en-SG" sz="2800" dirty="0" smtClean="0">
                <a:latin typeface="+mn-lt"/>
              </a:rPr>
              <a:t>“Let us </a:t>
            </a:r>
            <a:r>
              <a:rPr lang="en-SG" sz="2800" b="1" dirty="0" smtClean="0">
                <a:solidFill>
                  <a:srgbClr val="294BDB"/>
                </a:solidFill>
                <a:latin typeface="+mn-lt"/>
              </a:rPr>
              <a:t>fix our eyes </a:t>
            </a:r>
            <a:r>
              <a:rPr lang="en-SG" sz="2800" dirty="0" smtClean="0">
                <a:latin typeface="+mn-lt"/>
              </a:rPr>
              <a:t>on Jesus… who </a:t>
            </a:r>
            <a:r>
              <a:rPr lang="en-SG" sz="2800" b="1" dirty="0" smtClean="0">
                <a:solidFill>
                  <a:srgbClr val="FF0000"/>
                </a:solidFill>
                <a:latin typeface="+mn-lt"/>
              </a:rPr>
              <a:t>for the </a:t>
            </a:r>
            <a:r>
              <a:rPr lang="en-SG" sz="2800" b="1" dirty="0">
                <a:solidFill>
                  <a:srgbClr val="FF0000"/>
                </a:solidFill>
                <a:latin typeface="+mn-lt"/>
              </a:rPr>
              <a:t>joy </a:t>
            </a:r>
            <a:r>
              <a:rPr lang="en-SG" sz="2800" b="1" dirty="0" smtClean="0">
                <a:solidFill>
                  <a:srgbClr val="FF0000"/>
                </a:solidFill>
                <a:latin typeface="+mn-lt"/>
              </a:rPr>
              <a:t>set before </a:t>
            </a:r>
            <a:r>
              <a:rPr lang="en-SG" sz="2800" b="1" dirty="0">
                <a:solidFill>
                  <a:srgbClr val="FF0000"/>
                </a:solidFill>
                <a:latin typeface="+mn-lt"/>
              </a:rPr>
              <a:t>Him </a:t>
            </a:r>
            <a:r>
              <a:rPr lang="en-SG" sz="2800" dirty="0">
                <a:latin typeface="+mn-lt"/>
              </a:rPr>
              <a:t>endured the </a:t>
            </a:r>
            <a:r>
              <a:rPr lang="en-SG" sz="2800" dirty="0" smtClean="0">
                <a:latin typeface="+mn-lt"/>
              </a:rPr>
              <a:t>cross, scorning its </a:t>
            </a:r>
            <a:r>
              <a:rPr lang="en-SG" sz="2800" dirty="0">
                <a:latin typeface="+mn-lt"/>
              </a:rPr>
              <a:t>shame and </a:t>
            </a:r>
            <a:r>
              <a:rPr lang="en-SG" sz="2800" dirty="0" smtClean="0">
                <a:latin typeface="+mn-lt"/>
              </a:rPr>
              <a:t>set down </a:t>
            </a:r>
            <a:r>
              <a:rPr lang="en-SG" sz="2800" dirty="0" smtClean="0">
                <a:latin typeface="+mn-lt"/>
              </a:rPr>
              <a:t>at </a:t>
            </a:r>
            <a:r>
              <a:rPr lang="en-SG" sz="2800" dirty="0" smtClean="0">
                <a:latin typeface="+mn-lt"/>
              </a:rPr>
              <a:t>the right hand of the throne of God.”</a:t>
            </a:r>
          </a:p>
          <a:p>
            <a:endParaRPr lang="en-SG" sz="2400" dirty="0" smtClean="0">
              <a:latin typeface="+mn-lt"/>
            </a:endParaRPr>
          </a:p>
          <a:p>
            <a:r>
              <a:rPr lang="en-SG" sz="2800" dirty="0" smtClean="0">
                <a:latin typeface="+mn-lt"/>
              </a:rPr>
              <a:t>2 </a:t>
            </a:r>
            <a:r>
              <a:rPr lang="en-SG" sz="2800" dirty="0">
                <a:latin typeface="+mn-lt"/>
              </a:rPr>
              <a:t>Cor. 4:17,18, ‘Our </a:t>
            </a:r>
            <a:r>
              <a:rPr lang="en-SG" sz="2800" b="1" dirty="0">
                <a:solidFill>
                  <a:srgbClr val="294BDB"/>
                </a:solidFill>
                <a:latin typeface="+mn-lt"/>
              </a:rPr>
              <a:t>light and momentary troubles </a:t>
            </a:r>
            <a:r>
              <a:rPr lang="en-SG" sz="2800" dirty="0">
                <a:latin typeface="+mn-lt"/>
              </a:rPr>
              <a:t>are achieving for us an </a:t>
            </a:r>
            <a:r>
              <a:rPr lang="en-SG" sz="2800" b="1" dirty="0">
                <a:solidFill>
                  <a:srgbClr val="FF0000"/>
                </a:solidFill>
                <a:latin typeface="+mn-lt"/>
              </a:rPr>
              <a:t>eternal glory </a:t>
            </a:r>
            <a:r>
              <a:rPr lang="en-SG" sz="2800" dirty="0">
                <a:latin typeface="+mn-lt"/>
              </a:rPr>
              <a:t>that far outweighs them all. So we </a:t>
            </a:r>
            <a:r>
              <a:rPr lang="en-SG" sz="2800" b="1" dirty="0">
                <a:solidFill>
                  <a:srgbClr val="294BDB"/>
                </a:solidFill>
                <a:latin typeface="+mn-lt"/>
              </a:rPr>
              <a:t>fix our eyes </a:t>
            </a:r>
            <a:r>
              <a:rPr lang="en-SG" sz="2800" dirty="0">
                <a:latin typeface="+mn-lt"/>
              </a:rPr>
              <a:t>not on what is seen, but on what is unseen. For what is seen is temporary, but what is unseen is </a:t>
            </a:r>
            <a:r>
              <a:rPr lang="en-SG" sz="2800" b="1" dirty="0">
                <a:solidFill>
                  <a:srgbClr val="FF0000"/>
                </a:solidFill>
                <a:latin typeface="+mn-lt"/>
              </a:rPr>
              <a:t>eternal.</a:t>
            </a:r>
            <a:r>
              <a:rPr lang="en-SG" sz="2800" dirty="0">
                <a:latin typeface="+mn-lt"/>
              </a:rPr>
              <a:t>“ </a:t>
            </a:r>
          </a:p>
          <a:p>
            <a:endParaRPr lang="en-SG" sz="2800" b="1" dirty="0">
              <a:latin typeface="+mn-lt"/>
            </a:endParaRPr>
          </a:p>
          <a:p>
            <a:endParaRPr lang="en-US" sz="3000" dirty="0" smtClean="0">
              <a:latin typeface="+mn-lt"/>
            </a:endParaRPr>
          </a:p>
          <a:p>
            <a:pPr algn="ctr"/>
            <a:endParaRPr lang="en-US" sz="3000" b="1" dirty="0" smtClean="0">
              <a:solidFill>
                <a:srgbClr val="294BDB"/>
              </a:solidFill>
              <a:latin typeface="+mn-lt"/>
            </a:endParaRPr>
          </a:p>
          <a:p>
            <a:pPr algn="ctr"/>
            <a:endParaRPr lang="en-US" sz="2800" dirty="0">
              <a:latin typeface="+mn-lt"/>
            </a:endParaRPr>
          </a:p>
        </p:txBody>
      </p:sp>
    </p:spTree>
    <p:extLst>
      <p:ext uri="{BB962C8B-B14F-4D97-AF65-F5344CB8AC3E}">
        <p14:creationId xmlns:p14="http://schemas.microsoft.com/office/powerpoint/2010/main" val="25854123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9E04B93D-3FAB-44DC-8CCD-2270BD9A93F1}" type="slidenum">
              <a:rPr lang="en-SG" altLang="en-US" smtClean="0">
                <a:solidFill>
                  <a:schemeClr val="tx2"/>
                </a:solidFill>
                <a:latin typeface="Arial" panose="020B0604020202020204" pitchFamily="34" charset="0"/>
                <a:cs typeface="Arial" panose="020B0604020202020204" pitchFamily="34" charset="0"/>
              </a:rPr>
              <a:pPr>
                <a:spcBef>
                  <a:spcPct val="0"/>
                </a:spcBef>
                <a:buClrTx/>
                <a:buFontTx/>
                <a:buNone/>
              </a:pPr>
              <a:t>24</a:t>
            </a:fld>
            <a:endParaRPr lang="en-SG" altLang="en-US" smtClean="0">
              <a:solidFill>
                <a:schemeClr val="tx2"/>
              </a:solidFill>
              <a:latin typeface="Arial" panose="020B0604020202020204" pitchFamily="34" charset="0"/>
              <a:cs typeface="Arial" panose="020B0604020202020204" pitchFamily="34" charset="0"/>
            </a:endParaRPr>
          </a:p>
        </p:txBody>
      </p:sp>
      <p:sp>
        <p:nvSpPr>
          <p:cNvPr id="29699" name="TextBox 3"/>
          <p:cNvSpPr txBox="1">
            <a:spLocks noChangeArrowheads="1"/>
          </p:cNvSpPr>
          <p:nvPr/>
        </p:nvSpPr>
        <p:spPr bwMode="auto">
          <a:xfrm>
            <a:off x="618332" y="638631"/>
            <a:ext cx="8507412"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en-AU" altLang="en-US" sz="3600" b="1" dirty="0" smtClean="0">
                <a:solidFill>
                  <a:srgbClr val="FF0000"/>
                </a:solidFill>
                <a:latin typeface="Calibri" panose="020F0502020204030204" pitchFamily="34" charset="0"/>
                <a:cs typeface="Calibri" panose="020F0502020204030204" pitchFamily="34" charset="0"/>
              </a:rPr>
              <a:t>Conclusion</a:t>
            </a:r>
          </a:p>
          <a:p>
            <a:pPr>
              <a:spcBef>
                <a:spcPct val="0"/>
              </a:spcBef>
              <a:buClrTx/>
              <a:buFontTx/>
              <a:buNone/>
            </a:pPr>
            <a:endParaRPr lang="en-AU" altLang="en-US" sz="1000" b="1" dirty="0" smtClean="0">
              <a:solidFill>
                <a:srgbClr val="FF0000"/>
              </a:solidFill>
              <a:latin typeface="Calibri" panose="020F0502020204030204" pitchFamily="34" charset="0"/>
              <a:cs typeface="Calibri" panose="020F0502020204030204" pitchFamily="34" charset="0"/>
            </a:endParaRPr>
          </a:p>
          <a:p>
            <a:pPr>
              <a:spcBef>
                <a:spcPct val="0"/>
              </a:spcBef>
              <a:buClrTx/>
              <a:buFontTx/>
              <a:buNone/>
            </a:pPr>
            <a:r>
              <a:rPr lang="en-SG" sz="3000" b="1" dirty="0">
                <a:solidFill>
                  <a:srgbClr val="294BDB"/>
                </a:solidFill>
              </a:rPr>
              <a:t>Are you willing to be a fool for Christ?</a:t>
            </a:r>
            <a:endParaRPr lang="en-SG" altLang="en-US" sz="300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3" name="TextBox 2"/>
          <p:cNvSpPr txBox="1"/>
          <p:nvPr/>
        </p:nvSpPr>
        <p:spPr>
          <a:xfrm>
            <a:off x="618332" y="2348880"/>
            <a:ext cx="7878891" cy="3539430"/>
          </a:xfrm>
          <a:prstGeom prst="rect">
            <a:avLst/>
          </a:prstGeom>
          <a:noFill/>
        </p:spPr>
        <p:txBody>
          <a:bodyPr wrap="square" rtlCol="0">
            <a:spAutoFit/>
          </a:bodyPr>
          <a:lstStyle/>
          <a:p>
            <a:r>
              <a:rPr lang="en-SG" sz="2800" b="1" dirty="0">
                <a:latin typeface="+mn-lt"/>
              </a:rPr>
              <a:t>Jim Elliott   </a:t>
            </a:r>
            <a:r>
              <a:rPr lang="en-SG" sz="2800" b="1" dirty="0">
                <a:solidFill>
                  <a:srgbClr val="294BDB"/>
                </a:solidFill>
                <a:latin typeface="+mn-lt"/>
              </a:rPr>
              <a:t>“He is no fool who gives what he cannot keep to gain what he cannot lose</a:t>
            </a:r>
            <a:r>
              <a:rPr lang="en-SG" sz="2800" b="1" dirty="0" smtClean="0">
                <a:solidFill>
                  <a:srgbClr val="294BDB"/>
                </a:solidFill>
                <a:latin typeface="+mn-lt"/>
              </a:rPr>
              <a:t>.”</a:t>
            </a:r>
            <a:endParaRPr lang="en-SG" sz="2800" b="1" dirty="0">
              <a:solidFill>
                <a:srgbClr val="294BDB"/>
              </a:solidFill>
              <a:latin typeface="+mn-lt"/>
            </a:endParaRPr>
          </a:p>
          <a:p>
            <a:r>
              <a:rPr lang="en-SG" sz="2800" dirty="0">
                <a:latin typeface="+mn-lt"/>
              </a:rPr>
              <a:t> </a:t>
            </a:r>
          </a:p>
          <a:p>
            <a:r>
              <a:rPr lang="en-SG" sz="2800" b="1" dirty="0">
                <a:latin typeface="+mn-lt"/>
              </a:rPr>
              <a:t>Hudson Taylor  </a:t>
            </a:r>
            <a:r>
              <a:rPr lang="en-SG" sz="2800" dirty="0">
                <a:latin typeface="+mn-lt"/>
              </a:rPr>
              <a:t>“All God’s servants are ordinary people with an </a:t>
            </a:r>
            <a:r>
              <a:rPr lang="en-SG" sz="2800" b="1" dirty="0">
                <a:solidFill>
                  <a:srgbClr val="294BDB"/>
                </a:solidFill>
                <a:latin typeface="+mn-lt"/>
              </a:rPr>
              <a:t>extraordinary God</a:t>
            </a:r>
            <a:r>
              <a:rPr lang="en-SG" sz="2800" dirty="0">
                <a:latin typeface="+mn-lt"/>
              </a:rPr>
              <a:t>.”  </a:t>
            </a:r>
          </a:p>
          <a:p>
            <a:r>
              <a:rPr lang="en-SG" sz="2800" dirty="0">
                <a:latin typeface="+mn-lt"/>
              </a:rPr>
              <a:t> </a:t>
            </a:r>
          </a:p>
          <a:p>
            <a:r>
              <a:rPr lang="en-SG" sz="2800" b="1" dirty="0">
                <a:latin typeface="+mn-lt"/>
              </a:rPr>
              <a:t>Matt. 28:20  </a:t>
            </a:r>
            <a:r>
              <a:rPr lang="en-SG" sz="2800" dirty="0">
                <a:latin typeface="+mn-lt"/>
              </a:rPr>
              <a:t>“And surely </a:t>
            </a:r>
            <a:r>
              <a:rPr lang="en-SG" sz="2800" b="1" dirty="0">
                <a:solidFill>
                  <a:srgbClr val="294BDB"/>
                </a:solidFill>
                <a:latin typeface="+mn-lt"/>
              </a:rPr>
              <a:t>I am with you always</a:t>
            </a:r>
            <a:r>
              <a:rPr lang="en-SG" sz="2800" dirty="0">
                <a:latin typeface="+mn-lt"/>
              </a:rPr>
              <a:t> to the very end of the age</a:t>
            </a:r>
            <a:r>
              <a:rPr lang="en-SG" sz="2800" dirty="0" smtClean="0">
                <a:latin typeface="+mn-lt"/>
              </a:rPr>
              <a:t>.”</a:t>
            </a:r>
            <a:endParaRPr lang="en-US" sz="2800" dirty="0">
              <a:latin typeface="+mn-lt"/>
            </a:endParaRPr>
          </a:p>
        </p:txBody>
      </p:sp>
    </p:spTree>
    <p:extLst>
      <p:ext uri="{BB962C8B-B14F-4D97-AF65-F5344CB8AC3E}">
        <p14:creationId xmlns:p14="http://schemas.microsoft.com/office/powerpoint/2010/main" val="809674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204BC67-B0B4-4FBB-B37F-473AF19FA62D}" type="slidenum">
              <a:rPr lang="en-US" altLang="ja-JP" smtClean="0"/>
              <a:pPr/>
              <a:t>3</a:t>
            </a:fld>
            <a:endParaRPr lang="en-US" altLang="ja-JP"/>
          </a:p>
        </p:txBody>
      </p:sp>
      <p:sp>
        <p:nvSpPr>
          <p:cNvPr id="4" name="TextBox 3"/>
          <p:cNvSpPr txBox="1"/>
          <p:nvPr/>
        </p:nvSpPr>
        <p:spPr>
          <a:xfrm>
            <a:off x="395536" y="560583"/>
            <a:ext cx="7732894" cy="1200329"/>
          </a:xfrm>
          <a:prstGeom prst="rect">
            <a:avLst/>
          </a:prstGeom>
          <a:noFill/>
        </p:spPr>
        <p:txBody>
          <a:bodyPr wrap="square" rtlCol="0">
            <a:spAutoFit/>
          </a:bodyPr>
          <a:lstStyle/>
          <a:p>
            <a:r>
              <a:rPr lang="en-US" sz="3600" b="1" dirty="0" smtClean="0">
                <a:solidFill>
                  <a:srgbClr val="294BDB"/>
                </a:solidFill>
                <a:latin typeface="+mn-lt"/>
              </a:rPr>
              <a:t>a. Is the Great Commission </a:t>
            </a:r>
          </a:p>
          <a:p>
            <a:r>
              <a:rPr lang="en-US" sz="3600" b="1" dirty="0" smtClean="0">
                <a:solidFill>
                  <a:srgbClr val="294BDB"/>
                </a:solidFill>
                <a:latin typeface="+mn-lt"/>
              </a:rPr>
              <a:t>    still relevant today?</a:t>
            </a:r>
            <a:endParaRPr lang="en-SG" sz="3600" b="1" dirty="0">
              <a:solidFill>
                <a:srgbClr val="294BDB"/>
              </a:solidFill>
              <a:latin typeface="+mn-lt"/>
            </a:endParaRPr>
          </a:p>
        </p:txBody>
      </p:sp>
      <p:sp>
        <p:nvSpPr>
          <p:cNvPr id="5" name="TextBox 4"/>
          <p:cNvSpPr txBox="1"/>
          <p:nvPr/>
        </p:nvSpPr>
        <p:spPr>
          <a:xfrm>
            <a:off x="827584" y="2337457"/>
            <a:ext cx="7848872" cy="3877985"/>
          </a:xfrm>
          <a:prstGeom prst="rect">
            <a:avLst/>
          </a:prstGeom>
          <a:noFill/>
        </p:spPr>
        <p:txBody>
          <a:bodyPr wrap="square" rtlCol="0">
            <a:spAutoFit/>
          </a:bodyPr>
          <a:lstStyle/>
          <a:p>
            <a:r>
              <a:rPr lang="en-SG" sz="2800" dirty="0">
                <a:latin typeface="+mn-lt"/>
              </a:rPr>
              <a:t>According to the data by </a:t>
            </a:r>
            <a:r>
              <a:rPr lang="en-SG" sz="2800" b="1" dirty="0">
                <a:latin typeface="+mn-lt"/>
              </a:rPr>
              <a:t>Travelling Team</a:t>
            </a:r>
            <a:r>
              <a:rPr lang="en-SG" sz="2800" dirty="0">
                <a:latin typeface="+mn-lt"/>
              </a:rPr>
              <a:t>, </a:t>
            </a:r>
            <a:r>
              <a:rPr lang="en-SG" sz="2800" dirty="0" smtClean="0">
                <a:latin typeface="+mn-lt"/>
              </a:rPr>
              <a:t>a </a:t>
            </a:r>
            <a:r>
              <a:rPr lang="en-SG" sz="2800" dirty="0">
                <a:latin typeface="+mn-lt"/>
              </a:rPr>
              <a:t>US agency mobilising university </a:t>
            </a:r>
            <a:r>
              <a:rPr lang="en-SG" sz="2800" dirty="0" smtClean="0">
                <a:latin typeface="+mn-lt"/>
              </a:rPr>
              <a:t>students for missions:</a:t>
            </a:r>
          </a:p>
          <a:p>
            <a:endParaRPr lang="en-SG" sz="1600" dirty="0">
              <a:latin typeface="+mn-lt"/>
            </a:endParaRPr>
          </a:p>
          <a:p>
            <a:r>
              <a:rPr lang="en-SG" sz="2800" b="1" dirty="0" smtClean="0">
                <a:latin typeface="+mn-lt"/>
              </a:rPr>
              <a:t>42</a:t>
            </a:r>
            <a:r>
              <a:rPr lang="en-SG" sz="2800" b="1" dirty="0">
                <a:latin typeface="+mn-lt"/>
              </a:rPr>
              <a:t>%</a:t>
            </a:r>
            <a:r>
              <a:rPr lang="en-SG" sz="2800" dirty="0">
                <a:latin typeface="+mn-lt"/>
              </a:rPr>
              <a:t> of the world </a:t>
            </a:r>
            <a:r>
              <a:rPr lang="en-SG" sz="2800" dirty="0" smtClean="0">
                <a:latin typeface="+mn-lt"/>
              </a:rPr>
              <a:t>population in </a:t>
            </a:r>
          </a:p>
          <a:p>
            <a:r>
              <a:rPr lang="en-SG" sz="2800" b="1" dirty="0" smtClean="0">
                <a:latin typeface="+mn-lt"/>
              </a:rPr>
              <a:t>6,740</a:t>
            </a:r>
            <a:r>
              <a:rPr lang="en-SG" sz="2800" dirty="0" smtClean="0">
                <a:latin typeface="+mn-lt"/>
              </a:rPr>
              <a:t> </a:t>
            </a:r>
            <a:r>
              <a:rPr lang="en-SG" sz="2800" dirty="0">
                <a:latin typeface="+mn-lt"/>
              </a:rPr>
              <a:t>people groups (</a:t>
            </a:r>
            <a:r>
              <a:rPr lang="en-SG" sz="2800" b="1" dirty="0">
                <a:latin typeface="+mn-lt"/>
              </a:rPr>
              <a:t>3.14 billion</a:t>
            </a:r>
            <a:r>
              <a:rPr lang="en-SG" sz="2800" dirty="0" smtClean="0">
                <a:latin typeface="+mn-lt"/>
              </a:rPr>
              <a:t>)</a:t>
            </a:r>
          </a:p>
          <a:p>
            <a:r>
              <a:rPr lang="en-SG" sz="2800" dirty="0" smtClean="0">
                <a:latin typeface="+mn-lt"/>
              </a:rPr>
              <a:t>are </a:t>
            </a:r>
            <a:r>
              <a:rPr lang="en-SG" sz="2800" dirty="0">
                <a:latin typeface="+mn-lt"/>
              </a:rPr>
              <a:t>still </a:t>
            </a:r>
            <a:r>
              <a:rPr lang="en-SG" sz="2800" b="1" dirty="0" smtClean="0">
                <a:latin typeface="+mn-lt"/>
              </a:rPr>
              <a:t>unreached </a:t>
            </a:r>
            <a:r>
              <a:rPr lang="en-SG" sz="2800" dirty="0" smtClean="0">
                <a:latin typeface="+mn-lt"/>
              </a:rPr>
              <a:t>with </a:t>
            </a:r>
          </a:p>
          <a:p>
            <a:r>
              <a:rPr lang="en-SG" sz="2800" b="1" dirty="0" smtClean="0">
                <a:latin typeface="+mn-lt"/>
              </a:rPr>
              <a:t>less </a:t>
            </a:r>
            <a:r>
              <a:rPr lang="en-SG" sz="2800" b="1" dirty="0">
                <a:latin typeface="+mn-lt"/>
              </a:rPr>
              <a:t>than 2% evangelical </a:t>
            </a:r>
            <a:r>
              <a:rPr lang="en-SG" sz="2800" b="1" dirty="0" smtClean="0">
                <a:latin typeface="+mn-lt"/>
              </a:rPr>
              <a:t>Christians</a:t>
            </a:r>
            <a:endParaRPr lang="en-SG" sz="2800" dirty="0" smtClean="0">
              <a:latin typeface="+mn-lt"/>
            </a:endParaRPr>
          </a:p>
          <a:p>
            <a:endParaRPr lang="en-SG" sz="1600" dirty="0">
              <a:latin typeface="+mn-lt"/>
            </a:endParaRPr>
          </a:p>
          <a:p>
            <a:r>
              <a:rPr lang="en-SG" sz="2800" dirty="0" smtClean="0">
                <a:solidFill>
                  <a:srgbClr val="294BDB"/>
                </a:solidFill>
                <a:latin typeface="+mn-lt"/>
              </a:rPr>
              <a:t>(</a:t>
            </a:r>
            <a:r>
              <a:rPr lang="en-SG" sz="2800" dirty="0">
                <a:solidFill>
                  <a:srgbClr val="294BDB"/>
                </a:solidFill>
                <a:latin typeface="+mn-lt"/>
                <a:hlinkClick r:id="rId2"/>
              </a:rPr>
              <a:t>http://</a:t>
            </a:r>
            <a:r>
              <a:rPr lang="en-SG" sz="2800" dirty="0" smtClean="0">
                <a:solidFill>
                  <a:srgbClr val="294BDB"/>
                </a:solidFill>
                <a:latin typeface="+mn-lt"/>
                <a:hlinkClick r:id="rId2"/>
              </a:rPr>
              <a:t>www.thetravelingteam.org/stats</a:t>
            </a:r>
            <a:r>
              <a:rPr lang="en-SG" sz="2800" dirty="0" smtClean="0">
                <a:solidFill>
                  <a:srgbClr val="294BDB"/>
                </a:solidFill>
                <a:latin typeface="+mn-lt"/>
              </a:rPr>
              <a:t>)</a:t>
            </a:r>
            <a:endParaRPr lang="en-SG" sz="2800" dirty="0">
              <a:solidFill>
                <a:srgbClr val="294BDB"/>
              </a:solidFill>
              <a:latin typeface="+mn-lt"/>
            </a:endParaRPr>
          </a:p>
          <a:p>
            <a:endParaRPr lang="en-SG" dirty="0"/>
          </a:p>
        </p:txBody>
      </p:sp>
      <p:pic>
        <p:nvPicPr>
          <p:cNvPr id="6" name="Picture 5"/>
          <p:cNvPicPr>
            <a:picLocks noChangeAspect="1"/>
          </p:cNvPicPr>
          <p:nvPr/>
        </p:nvPicPr>
        <p:blipFill>
          <a:blip r:embed="rId3"/>
          <a:stretch>
            <a:fillRect/>
          </a:stretch>
        </p:blipFill>
        <p:spPr>
          <a:xfrm>
            <a:off x="6012160" y="260648"/>
            <a:ext cx="2982580" cy="1800200"/>
          </a:xfrm>
          <a:prstGeom prst="rect">
            <a:avLst/>
          </a:prstGeom>
        </p:spPr>
      </p:pic>
    </p:spTree>
    <p:extLst>
      <p:ext uri="{BB962C8B-B14F-4D97-AF65-F5344CB8AC3E}">
        <p14:creationId xmlns:p14="http://schemas.microsoft.com/office/powerpoint/2010/main" val="480085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BCCEFD09-0D24-4C88-A0EF-10F287876638}" type="slidenum">
              <a:rPr lang="en-SG" altLang="en-US" smtClean="0">
                <a:solidFill>
                  <a:schemeClr val="tx2"/>
                </a:solidFill>
                <a:latin typeface="Arial" panose="020B0604020202020204" pitchFamily="34" charset="0"/>
                <a:cs typeface="Arial" panose="020B0604020202020204" pitchFamily="34" charset="0"/>
              </a:rPr>
              <a:pPr>
                <a:spcBef>
                  <a:spcPct val="0"/>
                </a:spcBef>
                <a:buClrTx/>
                <a:buFontTx/>
                <a:buNone/>
              </a:pPr>
              <a:t>4</a:t>
            </a:fld>
            <a:endParaRPr lang="en-SG" altLang="en-US" smtClean="0">
              <a:solidFill>
                <a:schemeClr val="tx2"/>
              </a:solidFill>
              <a:latin typeface="Arial" panose="020B0604020202020204" pitchFamily="34" charset="0"/>
              <a:cs typeface="Arial" panose="020B0604020202020204" pitchFamily="34" charset="0"/>
            </a:endParaRPr>
          </a:p>
        </p:txBody>
      </p:sp>
      <p:sp>
        <p:nvSpPr>
          <p:cNvPr id="28675" name="TextBox 3"/>
          <p:cNvSpPr txBox="1">
            <a:spLocks noChangeArrowheads="1"/>
          </p:cNvSpPr>
          <p:nvPr/>
        </p:nvSpPr>
        <p:spPr bwMode="auto">
          <a:xfrm>
            <a:off x="251520" y="233397"/>
            <a:ext cx="85074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AU" altLang="en-US" sz="3600" b="1" dirty="0" smtClean="0">
                <a:solidFill>
                  <a:srgbClr val="0000CC"/>
                </a:solidFill>
                <a:latin typeface="Calibri" panose="020F0502020204030204" pitchFamily="34" charset="0"/>
                <a:cs typeface="Calibri" panose="020F0502020204030204" pitchFamily="34" charset="0"/>
              </a:rPr>
              <a:t>b. Why </a:t>
            </a:r>
            <a:r>
              <a:rPr lang="en-AU" altLang="en-US" sz="3600" b="1" dirty="0">
                <a:solidFill>
                  <a:srgbClr val="0000CC"/>
                </a:solidFill>
                <a:latin typeface="Calibri" panose="020F0502020204030204" pitchFamily="34" charset="0"/>
                <a:cs typeface="Calibri" panose="020F0502020204030204" pitchFamily="34" charset="0"/>
              </a:rPr>
              <a:t>is the Great Commission </a:t>
            </a:r>
          </a:p>
          <a:p>
            <a:pPr algn="ctr">
              <a:spcBef>
                <a:spcPct val="0"/>
              </a:spcBef>
              <a:buClrTx/>
              <a:buFontTx/>
              <a:buNone/>
            </a:pPr>
            <a:r>
              <a:rPr lang="en-AU" altLang="en-US" sz="3600" b="1" dirty="0">
                <a:solidFill>
                  <a:srgbClr val="0000CC"/>
                </a:solidFill>
                <a:latin typeface="Calibri" panose="020F0502020204030204" pitchFamily="34" charset="0"/>
                <a:cs typeface="Calibri" panose="020F0502020204030204" pitchFamily="34" charset="0"/>
              </a:rPr>
              <a:t>not yet fulfilled</a:t>
            </a:r>
            <a:r>
              <a:rPr lang="en-AU" altLang="en-US" sz="3600" b="1" dirty="0">
                <a:solidFill>
                  <a:srgbClr val="0000CC"/>
                </a:solidFill>
                <a:latin typeface="Arial" panose="020B0604020202020204" pitchFamily="34" charset="0"/>
                <a:cs typeface="Arial" panose="020B0604020202020204" pitchFamily="34" charset="0"/>
              </a:rPr>
              <a:t>?</a:t>
            </a:r>
            <a:endParaRPr lang="en-SG" altLang="en-US" sz="3600" dirty="0">
              <a:solidFill>
                <a:srgbClr val="0000CC"/>
              </a:solidFill>
              <a:latin typeface="Arial" panose="020B0604020202020204" pitchFamily="34" charset="0"/>
              <a:cs typeface="Arial" panose="020B0604020202020204" pitchFamily="34" charset="0"/>
            </a:endParaRPr>
          </a:p>
        </p:txBody>
      </p:sp>
      <p:sp>
        <p:nvSpPr>
          <p:cNvPr id="20484" name="TextBox 4"/>
          <p:cNvSpPr txBox="1">
            <a:spLocks noChangeArrowheads="1"/>
          </p:cNvSpPr>
          <p:nvPr/>
        </p:nvSpPr>
        <p:spPr bwMode="auto">
          <a:xfrm>
            <a:off x="611560" y="1916832"/>
            <a:ext cx="8003357"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AU" altLang="en-US" sz="3000" b="1" dirty="0" smtClean="0">
                <a:latin typeface="Calibri" panose="020F0502020204030204" pitchFamily="34" charset="0"/>
                <a:cs typeface="Calibri" panose="020F0502020204030204" pitchFamily="34" charset="0"/>
              </a:rPr>
              <a:t>* Very few churches are fully involved in missions  </a:t>
            </a:r>
            <a:r>
              <a:rPr lang="en-AU" altLang="en-US" sz="2800" dirty="0" smtClean="0">
                <a:latin typeface="Calibri" panose="020F0502020204030204" pitchFamily="34" charset="0"/>
                <a:cs typeface="Calibri" panose="020F0502020204030204" pitchFamily="34" charset="0"/>
              </a:rPr>
              <a:t>~ 900 churches for each unreached people group; but only about </a:t>
            </a:r>
            <a:r>
              <a:rPr lang="en-AU" altLang="en-US" sz="2800" b="1" dirty="0" smtClean="0">
                <a:solidFill>
                  <a:srgbClr val="294BDB"/>
                </a:solidFill>
                <a:latin typeface="Calibri" panose="020F0502020204030204" pitchFamily="34" charset="0"/>
                <a:cs typeface="Calibri" panose="020F0502020204030204" pitchFamily="34" charset="0"/>
              </a:rPr>
              <a:t>10% </a:t>
            </a:r>
            <a:r>
              <a:rPr lang="en-AU" altLang="en-US" sz="2800" dirty="0" smtClean="0">
                <a:latin typeface="Calibri" panose="020F0502020204030204" pitchFamily="34" charset="0"/>
                <a:cs typeface="Calibri" panose="020F0502020204030204" pitchFamily="34" charset="0"/>
              </a:rPr>
              <a:t>of churches see missions as priority</a:t>
            </a:r>
          </a:p>
          <a:p>
            <a:pPr>
              <a:defRPr/>
            </a:pPr>
            <a:endParaRPr lang="en-SG" altLang="en-US" sz="3000" dirty="0" smtClean="0">
              <a:latin typeface="+mn-lt"/>
              <a:cs typeface="Arial" panose="020B0604020202020204" pitchFamily="34" charset="0"/>
            </a:endParaRPr>
          </a:p>
          <a:p>
            <a:pPr>
              <a:defRPr/>
            </a:pPr>
            <a:r>
              <a:rPr lang="en-AU" altLang="en-US" sz="3000" b="1" dirty="0" smtClean="0">
                <a:latin typeface="Calibri" panose="020F0502020204030204" pitchFamily="34" charset="0"/>
                <a:cs typeface="Calibri" panose="020F0502020204030204" pitchFamily="34" charset="0"/>
              </a:rPr>
              <a:t>* Very few Christians are missional Christians                                         </a:t>
            </a:r>
            <a:r>
              <a:rPr lang="en-AU" altLang="en-US" sz="2800" dirty="0" smtClean="0">
                <a:latin typeface="Calibri" panose="020F0502020204030204" pitchFamily="34" charset="0"/>
                <a:cs typeface="Calibri" panose="020F0502020204030204" pitchFamily="34" charset="0"/>
              </a:rPr>
              <a:t>~ 25% of professed Christians (2.2 billion) are practising Christians; of these only ~10% are world Christians.  Hence only </a:t>
            </a:r>
            <a:r>
              <a:rPr lang="en-AU" altLang="en-US" sz="2800" b="1" dirty="0" smtClean="0">
                <a:solidFill>
                  <a:srgbClr val="294BDB"/>
                </a:solidFill>
                <a:latin typeface="Calibri" panose="020F0502020204030204" pitchFamily="34" charset="0"/>
                <a:cs typeface="Calibri" panose="020F0502020204030204" pitchFamily="34" charset="0"/>
              </a:rPr>
              <a:t>2.5% </a:t>
            </a:r>
            <a:r>
              <a:rPr lang="en-AU" altLang="en-US" sz="2800" dirty="0" smtClean="0">
                <a:latin typeface="Calibri" panose="020F0502020204030204" pitchFamily="34" charset="0"/>
                <a:cs typeface="Calibri" panose="020F0502020204030204" pitchFamily="34" charset="0"/>
              </a:rPr>
              <a:t>of all professed Christians are missional Christians</a:t>
            </a:r>
            <a:r>
              <a:rPr lang="en-AU" altLang="en-US" sz="3000" dirty="0" smtClean="0">
                <a:latin typeface="Calibri" panose="020F0502020204030204" pitchFamily="34" charset="0"/>
                <a:cs typeface="Calibri" panose="020F0502020204030204" pitchFamily="34" charset="0"/>
              </a:rPr>
              <a:t>.</a:t>
            </a:r>
            <a:endParaRPr lang="en-SG" altLang="en-US" sz="3000" dirty="0" smtClean="0">
              <a:latin typeface="+mn-lt"/>
              <a:cs typeface="Arial" panose="020B0604020202020204" pitchFamily="34" charset="0"/>
            </a:endParaRPr>
          </a:p>
        </p:txBody>
      </p:sp>
    </p:spTree>
    <p:extLst>
      <p:ext uri="{BB962C8B-B14F-4D97-AF65-F5344CB8AC3E}">
        <p14:creationId xmlns:p14="http://schemas.microsoft.com/office/powerpoint/2010/main" val="2117385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9E04B93D-3FAB-44DC-8CCD-2270BD9A93F1}" type="slidenum">
              <a:rPr lang="en-SG" altLang="en-US" smtClean="0">
                <a:solidFill>
                  <a:schemeClr val="tx2"/>
                </a:solidFill>
                <a:latin typeface="Arial" panose="020B0604020202020204" pitchFamily="34" charset="0"/>
                <a:cs typeface="Arial" panose="020B0604020202020204" pitchFamily="34" charset="0"/>
              </a:rPr>
              <a:pPr>
                <a:spcBef>
                  <a:spcPct val="0"/>
                </a:spcBef>
                <a:buClrTx/>
                <a:buFontTx/>
                <a:buNone/>
              </a:pPr>
              <a:t>5</a:t>
            </a:fld>
            <a:endParaRPr lang="en-SG" altLang="en-US" smtClean="0">
              <a:solidFill>
                <a:schemeClr val="tx2"/>
              </a:solidFill>
              <a:latin typeface="Arial" panose="020B0604020202020204" pitchFamily="34" charset="0"/>
              <a:cs typeface="Arial" panose="020B0604020202020204" pitchFamily="34" charset="0"/>
            </a:endParaRPr>
          </a:p>
        </p:txBody>
      </p:sp>
      <p:sp>
        <p:nvSpPr>
          <p:cNvPr id="29699" name="TextBox 3"/>
          <p:cNvSpPr txBox="1">
            <a:spLocks noChangeArrowheads="1"/>
          </p:cNvSpPr>
          <p:nvPr/>
        </p:nvSpPr>
        <p:spPr bwMode="auto">
          <a:xfrm>
            <a:off x="233363" y="274638"/>
            <a:ext cx="85074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AU" altLang="en-US" sz="3600" b="1" dirty="0" smtClean="0">
                <a:solidFill>
                  <a:srgbClr val="0000CC"/>
                </a:solidFill>
                <a:latin typeface="Calibri" panose="020F0502020204030204" pitchFamily="34" charset="0"/>
                <a:cs typeface="Calibri" panose="020F0502020204030204" pitchFamily="34" charset="0"/>
              </a:rPr>
              <a:t>b. Why </a:t>
            </a:r>
            <a:r>
              <a:rPr lang="en-AU" altLang="en-US" sz="3600" b="1" dirty="0">
                <a:solidFill>
                  <a:srgbClr val="0000CC"/>
                </a:solidFill>
                <a:latin typeface="Calibri" panose="020F0502020204030204" pitchFamily="34" charset="0"/>
                <a:cs typeface="Calibri" panose="020F0502020204030204" pitchFamily="34" charset="0"/>
              </a:rPr>
              <a:t>is the Great Commission </a:t>
            </a:r>
          </a:p>
          <a:p>
            <a:pPr algn="ctr">
              <a:spcBef>
                <a:spcPct val="0"/>
              </a:spcBef>
              <a:buClrTx/>
              <a:buFontTx/>
              <a:buNone/>
            </a:pPr>
            <a:r>
              <a:rPr lang="en-AU" altLang="en-US" sz="3600" b="1" dirty="0">
                <a:solidFill>
                  <a:srgbClr val="0000CC"/>
                </a:solidFill>
                <a:latin typeface="Calibri" panose="020F0502020204030204" pitchFamily="34" charset="0"/>
                <a:cs typeface="Calibri" panose="020F0502020204030204" pitchFamily="34" charset="0"/>
              </a:rPr>
              <a:t>not yet </a:t>
            </a:r>
            <a:r>
              <a:rPr lang="en-AU" altLang="en-US" sz="3600" b="1" dirty="0" smtClean="0">
                <a:solidFill>
                  <a:srgbClr val="0000CC"/>
                </a:solidFill>
                <a:latin typeface="Calibri" panose="020F0502020204030204" pitchFamily="34" charset="0"/>
                <a:cs typeface="Calibri" panose="020F0502020204030204" pitchFamily="34" charset="0"/>
              </a:rPr>
              <a:t>fulfilled?</a:t>
            </a:r>
            <a:endParaRPr lang="en-SG" altLang="en-US" sz="3600" dirty="0">
              <a:solidFill>
                <a:srgbClr val="0000CC"/>
              </a:solidFill>
              <a:latin typeface="Calibri" panose="020F0502020204030204" pitchFamily="34" charset="0"/>
              <a:cs typeface="Calibri" panose="020F0502020204030204" pitchFamily="34" charset="0"/>
            </a:endParaRPr>
          </a:p>
        </p:txBody>
      </p:sp>
      <p:sp>
        <p:nvSpPr>
          <p:cNvPr id="20484" name="TextBox 4"/>
          <p:cNvSpPr txBox="1">
            <a:spLocks noChangeArrowheads="1"/>
          </p:cNvSpPr>
          <p:nvPr/>
        </p:nvSpPr>
        <p:spPr bwMode="auto">
          <a:xfrm>
            <a:off x="683568" y="1625401"/>
            <a:ext cx="7818727"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SG" altLang="en-US" sz="1400" dirty="0" smtClean="0">
              <a:latin typeface="+mn-lt"/>
              <a:cs typeface="Arial" panose="020B0604020202020204" pitchFamily="34" charset="0"/>
            </a:endParaRPr>
          </a:p>
          <a:p>
            <a:pPr>
              <a:defRPr/>
            </a:pPr>
            <a:r>
              <a:rPr lang="en-AU" altLang="en-US" sz="3000" b="1" dirty="0" smtClean="0">
                <a:latin typeface="Calibri" panose="020F0502020204030204" pitchFamily="34" charset="0"/>
                <a:cs typeface="Calibri" panose="020F0502020204030204" pitchFamily="34" charset="0"/>
              </a:rPr>
              <a:t>* Very few workers in the mission field</a:t>
            </a:r>
            <a:r>
              <a:rPr lang="en-AU" altLang="en-US" sz="3000" dirty="0" smtClean="0">
                <a:latin typeface="Calibri" panose="020F0502020204030204" pitchFamily="34" charset="0"/>
                <a:cs typeface="Calibri" panose="020F0502020204030204" pitchFamily="34" charset="0"/>
              </a:rPr>
              <a:t>                </a:t>
            </a:r>
          </a:p>
          <a:p>
            <a:pPr>
              <a:defRPr/>
            </a:pPr>
            <a:r>
              <a:rPr lang="en-AU" altLang="en-US" sz="3000" dirty="0" smtClean="0">
                <a:latin typeface="Calibri" panose="020F0502020204030204" pitchFamily="34" charset="0"/>
                <a:cs typeface="Calibri" panose="020F0502020204030204" pitchFamily="34" charset="0"/>
              </a:rPr>
              <a:t>~ 430,000 cross-cultural workers/2.2 billion                    (only </a:t>
            </a:r>
            <a:r>
              <a:rPr lang="en-AU" altLang="en-US" sz="3000" b="1" dirty="0" smtClean="0">
                <a:solidFill>
                  <a:srgbClr val="294BDB"/>
                </a:solidFill>
                <a:latin typeface="Calibri" panose="020F0502020204030204" pitchFamily="34" charset="0"/>
                <a:cs typeface="Calibri" panose="020F0502020204030204" pitchFamily="34" charset="0"/>
              </a:rPr>
              <a:t>0.02%</a:t>
            </a:r>
            <a:r>
              <a:rPr lang="en-AU" altLang="en-US" sz="3000" dirty="0" smtClean="0">
                <a:latin typeface="Calibri" panose="020F0502020204030204" pitchFamily="34" charset="0"/>
                <a:cs typeface="Calibri" panose="020F0502020204030204" pitchFamily="34" charset="0"/>
              </a:rPr>
              <a:t> of professed Christians) </a:t>
            </a:r>
          </a:p>
          <a:p>
            <a:pPr>
              <a:defRPr/>
            </a:pPr>
            <a:endParaRPr lang="en-SG" altLang="en-US" sz="3000" dirty="0" smtClean="0">
              <a:latin typeface="Calibri" panose="020F0502020204030204" pitchFamily="34" charset="0"/>
              <a:cs typeface="Calibri" panose="020F0502020204030204" pitchFamily="34" charset="0"/>
            </a:endParaRPr>
          </a:p>
          <a:p>
            <a:pPr>
              <a:defRPr/>
            </a:pPr>
            <a:r>
              <a:rPr lang="en-AU" altLang="en-US" sz="3000" b="1" dirty="0" smtClean="0">
                <a:latin typeface="Calibri" panose="020F0502020204030204" pitchFamily="34" charset="0"/>
                <a:cs typeface="Calibri" panose="020F0502020204030204" pitchFamily="34" charset="0"/>
              </a:rPr>
              <a:t>4. Very little resources released for missions                     </a:t>
            </a:r>
            <a:r>
              <a:rPr lang="en-AU" altLang="en-US" sz="3000" dirty="0" smtClean="0">
                <a:latin typeface="Calibri" panose="020F0502020204030204" pitchFamily="34" charset="0"/>
                <a:cs typeface="Calibri" panose="020F0502020204030204" pitchFamily="34" charset="0"/>
              </a:rPr>
              <a:t>of all the giving for Christian causes, only </a:t>
            </a:r>
            <a:r>
              <a:rPr lang="en-AU" altLang="en-US" sz="3000" b="1" dirty="0" smtClean="0">
                <a:solidFill>
                  <a:srgbClr val="294BDB"/>
                </a:solidFill>
                <a:latin typeface="Calibri" panose="020F0502020204030204" pitchFamily="34" charset="0"/>
                <a:cs typeface="Calibri" panose="020F0502020204030204" pitchFamily="34" charset="0"/>
              </a:rPr>
              <a:t>6.4%</a:t>
            </a:r>
            <a:r>
              <a:rPr lang="en-AU" altLang="en-US" sz="3000" dirty="0" smtClean="0">
                <a:latin typeface="Calibri" panose="020F0502020204030204" pitchFamily="34" charset="0"/>
                <a:cs typeface="Calibri" panose="020F0502020204030204" pitchFamily="34" charset="0"/>
              </a:rPr>
              <a:t> are given towards missions. Of this, only </a:t>
            </a:r>
            <a:r>
              <a:rPr lang="en-AU" altLang="en-US" sz="3000" b="1" dirty="0" smtClean="0">
                <a:solidFill>
                  <a:srgbClr val="294BDB"/>
                </a:solidFill>
                <a:latin typeface="Calibri" panose="020F0502020204030204" pitchFamily="34" charset="0"/>
                <a:cs typeface="Calibri" panose="020F0502020204030204" pitchFamily="34" charset="0"/>
              </a:rPr>
              <a:t>1% </a:t>
            </a:r>
            <a:r>
              <a:rPr lang="en-AU" altLang="en-US" sz="3000" dirty="0" smtClean="0">
                <a:latin typeface="Calibri" panose="020F0502020204030204" pitchFamily="34" charset="0"/>
                <a:cs typeface="Calibri" panose="020F0502020204030204" pitchFamily="34" charset="0"/>
              </a:rPr>
              <a:t>went                   to the unreached</a:t>
            </a:r>
            <a:endParaRPr lang="en-SG" altLang="en-US" sz="3000" dirty="0" smtClean="0">
              <a:latin typeface="Calibri" panose="020F0502020204030204" pitchFamily="34" charset="0"/>
              <a:cs typeface="Calibri" panose="020F0502020204030204" pitchFamily="34" charset="0"/>
            </a:endParaRPr>
          </a:p>
        </p:txBody>
      </p:sp>
      <p:sp>
        <p:nvSpPr>
          <p:cNvPr id="2" name="TextBox 1"/>
          <p:cNvSpPr txBox="1"/>
          <p:nvPr/>
        </p:nvSpPr>
        <p:spPr>
          <a:xfrm>
            <a:off x="4716016" y="5824170"/>
            <a:ext cx="4279256" cy="369332"/>
          </a:xfrm>
          <a:prstGeom prst="rect">
            <a:avLst/>
          </a:prstGeom>
          <a:noFill/>
        </p:spPr>
        <p:txBody>
          <a:bodyPr wrap="square" rtlCol="0">
            <a:spAutoFit/>
          </a:bodyPr>
          <a:lstStyle/>
          <a:p>
            <a:r>
              <a:rPr lang="en-SG" dirty="0"/>
              <a:t>http://www.thetravelingteam.org/stats</a:t>
            </a:r>
          </a:p>
        </p:txBody>
      </p:sp>
    </p:spTree>
    <p:extLst>
      <p:ext uri="{BB962C8B-B14F-4D97-AF65-F5344CB8AC3E}">
        <p14:creationId xmlns:p14="http://schemas.microsoft.com/office/powerpoint/2010/main" val="2618755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4">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048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9E04B93D-3FAB-44DC-8CCD-2270BD9A93F1}" type="slidenum">
              <a:rPr lang="en-SG" altLang="en-US" smtClean="0">
                <a:solidFill>
                  <a:schemeClr val="tx2"/>
                </a:solidFill>
                <a:latin typeface="Arial" panose="020B0604020202020204" pitchFamily="34" charset="0"/>
                <a:cs typeface="Arial" panose="020B0604020202020204" pitchFamily="34" charset="0"/>
              </a:rPr>
              <a:pPr>
                <a:spcBef>
                  <a:spcPct val="0"/>
                </a:spcBef>
                <a:buClrTx/>
                <a:buFontTx/>
                <a:buNone/>
              </a:pPr>
              <a:t>6</a:t>
            </a:fld>
            <a:endParaRPr lang="en-SG" altLang="en-US" smtClean="0">
              <a:solidFill>
                <a:schemeClr val="tx2"/>
              </a:solidFill>
              <a:latin typeface="Arial" panose="020B0604020202020204" pitchFamily="34" charset="0"/>
              <a:cs typeface="Arial" panose="020B0604020202020204" pitchFamily="34" charset="0"/>
            </a:endParaRPr>
          </a:p>
        </p:txBody>
      </p:sp>
      <p:sp>
        <p:nvSpPr>
          <p:cNvPr id="29699" name="TextBox 3"/>
          <p:cNvSpPr txBox="1">
            <a:spLocks noChangeArrowheads="1"/>
          </p:cNvSpPr>
          <p:nvPr/>
        </p:nvSpPr>
        <p:spPr bwMode="auto">
          <a:xfrm>
            <a:off x="233363" y="274638"/>
            <a:ext cx="85074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AU" altLang="en-US" sz="3600" b="1" dirty="0" smtClean="0">
                <a:solidFill>
                  <a:srgbClr val="0000CC"/>
                </a:solidFill>
                <a:latin typeface="Calibri" panose="020F0502020204030204" pitchFamily="34" charset="0"/>
                <a:cs typeface="Calibri" panose="020F0502020204030204" pitchFamily="34" charset="0"/>
              </a:rPr>
              <a:t>c. Why are so few Christians responding to the call for missions?</a:t>
            </a:r>
            <a:endParaRPr lang="en-SG" altLang="en-US" sz="3600" dirty="0">
              <a:solidFill>
                <a:srgbClr val="0000CC"/>
              </a:solidFill>
              <a:latin typeface="Calibri" panose="020F0502020204030204" pitchFamily="34" charset="0"/>
              <a:cs typeface="Calibri" panose="020F0502020204030204" pitchFamily="34" charset="0"/>
            </a:endParaRPr>
          </a:p>
        </p:txBody>
      </p:sp>
      <p:sp>
        <p:nvSpPr>
          <p:cNvPr id="20484" name="TextBox 4"/>
          <p:cNvSpPr txBox="1">
            <a:spLocks noChangeArrowheads="1"/>
          </p:cNvSpPr>
          <p:nvPr/>
        </p:nvSpPr>
        <p:spPr bwMode="auto">
          <a:xfrm>
            <a:off x="574025" y="1853476"/>
            <a:ext cx="801688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3000" dirty="0">
                <a:latin typeface="+mn-lt"/>
              </a:rPr>
              <a:t>“</a:t>
            </a:r>
            <a:r>
              <a:rPr lang="en-US" sz="3000" b="1" dirty="0">
                <a:latin typeface="+mn-lt"/>
              </a:rPr>
              <a:t>The harvest is plentiful but the workers are f</a:t>
            </a:r>
            <a:r>
              <a:rPr lang="en-US" sz="3000" dirty="0">
                <a:latin typeface="+mn-lt"/>
              </a:rPr>
              <a:t>ew</a:t>
            </a:r>
            <a:r>
              <a:rPr lang="en-US" sz="3000" dirty="0" smtClean="0">
                <a:latin typeface="+mn-lt"/>
              </a:rPr>
              <a:t>”        </a:t>
            </a:r>
          </a:p>
          <a:p>
            <a:pPr>
              <a:defRPr/>
            </a:pPr>
            <a:r>
              <a:rPr lang="en-US" sz="3000" dirty="0">
                <a:latin typeface="+mn-lt"/>
              </a:rPr>
              <a:t> </a:t>
            </a:r>
            <a:r>
              <a:rPr lang="en-US" sz="3000" dirty="0" smtClean="0">
                <a:latin typeface="+mn-lt"/>
              </a:rPr>
              <a:t>                                 (Matt</a:t>
            </a:r>
            <a:r>
              <a:rPr lang="en-US" sz="3000" dirty="0">
                <a:latin typeface="+mn-lt"/>
              </a:rPr>
              <a:t>. 9:37</a:t>
            </a:r>
            <a:r>
              <a:rPr lang="en-US" sz="3000" dirty="0" smtClean="0">
                <a:latin typeface="+mn-lt"/>
              </a:rPr>
              <a:t>)</a:t>
            </a:r>
            <a:endParaRPr lang="en-US" altLang="en-US" sz="2800" dirty="0">
              <a:latin typeface="+mn-lt"/>
              <a:cs typeface="Calibri" panose="020F0502020204030204" pitchFamily="34" charset="0"/>
            </a:endParaRPr>
          </a:p>
        </p:txBody>
      </p:sp>
      <p:sp>
        <p:nvSpPr>
          <p:cNvPr id="2" name="TextBox 1"/>
          <p:cNvSpPr txBox="1"/>
          <p:nvPr/>
        </p:nvSpPr>
        <p:spPr>
          <a:xfrm>
            <a:off x="473502" y="3266716"/>
            <a:ext cx="8217932" cy="2893100"/>
          </a:xfrm>
          <a:prstGeom prst="rect">
            <a:avLst/>
          </a:prstGeom>
          <a:noFill/>
        </p:spPr>
        <p:txBody>
          <a:bodyPr wrap="square" rtlCol="0">
            <a:spAutoFit/>
          </a:bodyPr>
          <a:lstStyle/>
          <a:p>
            <a:r>
              <a:rPr lang="en-SG" sz="3000" b="1" dirty="0">
                <a:solidFill>
                  <a:srgbClr val="FF0000"/>
                </a:solidFill>
                <a:latin typeface="+mn-lt"/>
              </a:rPr>
              <a:t>FOMS  </a:t>
            </a:r>
            <a:r>
              <a:rPr lang="en-SG" sz="3000" b="1" dirty="0" smtClean="0">
                <a:solidFill>
                  <a:srgbClr val="FF0000"/>
                </a:solidFill>
                <a:latin typeface="+mn-lt"/>
              </a:rPr>
              <a:t>(Fear </a:t>
            </a:r>
            <a:r>
              <a:rPr lang="en-SG" sz="3000" b="1" dirty="0">
                <a:solidFill>
                  <a:srgbClr val="FF0000"/>
                </a:solidFill>
                <a:latin typeface="+mn-lt"/>
              </a:rPr>
              <a:t>of </a:t>
            </a:r>
            <a:r>
              <a:rPr lang="en-SG" sz="3000" b="1" dirty="0" smtClean="0">
                <a:solidFill>
                  <a:srgbClr val="FF0000"/>
                </a:solidFill>
                <a:latin typeface="+mn-lt"/>
              </a:rPr>
              <a:t>Missions)</a:t>
            </a:r>
            <a:r>
              <a:rPr lang="en-SG" sz="3000" dirty="0" smtClean="0">
                <a:solidFill>
                  <a:srgbClr val="FF0000"/>
                </a:solidFill>
                <a:latin typeface="+mn-lt"/>
              </a:rPr>
              <a:t> </a:t>
            </a:r>
            <a:endParaRPr lang="en-SG" altLang="en-US" sz="3000" dirty="0">
              <a:solidFill>
                <a:srgbClr val="FF0000"/>
              </a:solidFill>
              <a:latin typeface="+mn-lt"/>
              <a:cs typeface="Calibri" panose="020F0502020204030204" pitchFamily="34" charset="0"/>
            </a:endParaRPr>
          </a:p>
          <a:p>
            <a:endParaRPr lang="en-SG" sz="1600" dirty="0" smtClean="0">
              <a:latin typeface="+mn-lt"/>
            </a:endParaRPr>
          </a:p>
          <a:p>
            <a:r>
              <a:rPr lang="en-SG" sz="3000" b="1" dirty="0" smtClean="0">
                <a:latin typeface="+mn-lt"/>
              </a:rPr>
              <a:t>Sacrifices</a:t>
            </a:r>
            <a:r>
              <a:rPr lang="en-SG" sz="3000" dirty="0" smtClean="0">
                <a:latin typeface="+mn-lt"/>
              </a:rPr>
              <a:t> - </a:t>
            </a:r>
            <a:r>
              <a:rPr lang="en-SG" sz="3000" dirty="0">
                <a:latin typeface="+mn-lt"/>
              </a:rPr>
              <a:t>what we have to leave behind or give up </a:t>
            </a:r>
            <a:r>
              <a:rPr lang="en-SG" sz="3000" dirty="0" smtClean="0">
                <a:latin typeface="+mn-lt"/>
              </a:rPr>
              <a:t>or face in </a:t>
            </a:r>
            <a:r>
              <a:rPr lang="en-SG" sz="3000" dirty="0">
                <a:latin typeface="+mn-lt"/>
              </a:rPr>
              <a:t>order to respond to God’s call to </a:t>
            </a:r>
            <a:r>
              <a:rPr lang="en-SG" sz="3000" dirty="0" smtClean="0">
                <a:latin typeface="+mn-lt"/>
              </a:rPr>
              <a:t>mission</a:t>
            </a:r>
          </a:p>
          <a:p>
            <a:endParaRPr lang="en-SG" sz="1600" dirty="0" smtClean="0">
              <a:latin typeface="+mn-lt"/>
            </a:endParaRPr>
          </a:p>
          <a:p>
            <a:r>
              <a:rPr lang="en-SG" sz="3000" b="1" dirty="0" smtClean="0">
                <a:latin typeface="+mn-lt"/>
              </a:rPr>
              <a:t>Risks-</a:t>
            </a:r>
            <a:r>
              <a:rPr lang="en-SG" sz="3000" dirty="0" smtClean="0">
                <a:latin typeface="+mn-lt"/>
              </a:rPr>
              <a:t>=  </a:t>
            </a:r>
            <a:r>
              <a:rPr lang="en-SG" sz="3000" dirty="0">
                <a:latin typeface="+mn-lt"/>
              </a:rPr>
              <a:t>threats and dangers we have to embrace in fulfilling God’s </a:t>
            </a:r>
            <a:r>
              <a:rPr lang="en-SG" sz="3000" dirty="0" smtClean="0">
                <a:latin typeface="+mn-lt"/>
              </a:rPr>
              <a:t>mission</a:t>
            </a:r>
            <a:r>
              <a:rPr lang="en-SG" sz="3000" dirty="0" smtClean="0"/>
              <a:t> </a:t>
            </a:r>
            <a:endParaRPr lang="en-SG" sz="3000" dirty="0"/>
          </a:p>
        </p:txBody>
      </p:sp>
    </p:spTree>
    <p:extLst>
      <p:ext uri="{BB962C8B-B14F-4D97-AF65-F5344CB8AC3E}">
        <p14:creationId xmlns:p14="http://schemas.microsoft.com/office/powerpoint/2010/main" val="4193071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9E04B93D-3FAB-44DC-8CCD-2270BD9A93F1}" type="slidenum">
              <a:rPr lang="en-SG" altLang="en-US" smtClean="0">
                <a:solidFill>
                  <a:schemeClr val="tx2"/>
                </a:solidFill>
                <a:latin typeface="Arial" panose="020B0604020202020204" pitchFamily="34" charset="0"/>
                <a:cs typeface="Arial" panose="020B0604020202020204" pitchFamily="34" charset="0"/>
              </a:rPr>
              <a:pPr>
                <a:spcBef>
                  <a:spcPct val="0"/>
                </a:spcBef>
                <a:buClrTx/>
                <a:buFontTx/>
                <a:buNone/>
              </a:pPr>
              <a:t>7</a:t>
            </a:fld>
            <a:endParaRPr lang="en-SG" altLang="en-US" smtClean="0">
              <a:solidFill>
                <a:schemeClr val="tx2"/>
              </a:solidFill>
              <a:latin typeface="Arial" panose="020B0604020202020204" pitchFamily="34" charset="0"/>
              <a:cs typeface="Arial" panose="020B0604020202020204" pitchFamily="34" charset="0"/>
            </a:endParaRPr>
          </a:p>
        </p:txBody>
      </p:sp>
      <p:sp>
        <p:nvSpPr>
          <p:cNvPr id="29699" name="TextBox 3"/>
          <p:cNvSpPr txBox="1">
            <a:spLocks noChangeArrowheads="1"/>
          </p:cNvSpPr>
          <p:nvPr/>
        </p:nvSpPr>
        <p:spPr bwMode="auto">
          <a:xfrm>
            <a:off x="233363" y="274638"/>
            <a:ext cx="85074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AU" altLang="en-US" sz="3600" b="1" dirty="0" smtClean="0">
                <a:solidFill>
                  <a:srgbClr val="FF0000"/>
                </a:solidFill>
                <a:latin typeface="Calibri" panose="020F0502020204030204" pitchFamily="34" charset="0"/>
                <a:cs typeface="Calibri" panose="020F0502020204030204" pitchFamily="34" charset="0"/>
              </a:rPr>
              <a:t>1. Hesitancy for Missions</a:t>
            </a:r>
            <a:endParaRPr lang="en-SG" altLang="en-US" sz="3600" dirty="0">
              <a:solidFill>
                <a:srgbClr val="FF0000"/>
              </a:solidFill>
              <a:latin typeface="Calibri" panose="020F0502020204030204" pitchFamily="34" charset="0"/>
              <a:cs typeface="Calibri" panose="020F0502020204030204" pitchFamily="34" charset="0"/>
            </a:endParaRPr>
          </a:p>
        </p:txBody>
      </p:sp>
      <p:sp>
        <p:nvSpPr>
          <p:cNvPr id="20484" name="TextBox 4"/>
          <p:cNvSpPr txBox="1">
            <a:spLocks noChangeArrowheads="1"/>
          </p:cNvSpPr>
          <p:nvPr/>
        </p:nvSpPr>
        <p:spPr bwMode="auto">
          <a:xfrm>
            <a:off x="4471654" y="997332"/>
            <a:ext cx="4320480"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AU" sz="2600" b="1" dirty="0">
                <a:latin typeface="+mn-lt"/>
              </a:rPr>
              <a:t>“The Life of I” </a:t>
            </a:r>
            <a:r>
              <a:rPr lang="en-AU" sz="2600" b="1" dirty="0" smtClean="0">
                <a:latin typeface="+mn-lt"/>
              </a:rPr>
              <a:t>                                by </a:t>
            </a:r>
            <a:r>
              <a:rPr lang="en-AU" sz="2600" b="1" dirty="0">
                <a:latin typeface="+mn-lt"/>
              </a:rPr>
              <a:t>Anne </a:t>
            </a:r>
            <a:r>
              <a:rPr lang="en-AU" sz="2600" b="1" dirty="0" smtClean="0">
                <a:latin typeface="+mn-lt"/>
              </a:rPr>
              <a:t>Manne</a:t>
            </a:r>
            <a:endParaRPr lang="en-AU" sz="2600" dirty="0">
              <a:latin typeface="+mn-lt"/>
            </a:endParaRPr>
          </a:p>
          <a:p>
            <a:pPr>
              <a:defRPr/>
            </a:pPr>
            <a:r>
              <a:rPr lang="en-AU" sz="2600" dirty="0" smtClean="0">
                <a:latin typeface="+mn-lt"/>
              </a:rPr>
              <a:t>Publisher: </a:t>
            </a:r>
            <a:r>
              <a:rPr lang="en-AU" sz="2600" dirty="0" err="1" smtClean="0">
                <a:latin typeface="+mn-lt"/>
              </a:rPr>
              <a:t>ReadHowYouWant</a:t>
            </a:r>
            <a:endParaRPr lang="en-AU" sz="2600" dirty="0" smtClean="0">
              <a:latin typeface="+mn-lt"/>
            </a:endParaRPr>
          </a:p>
          <a:p>
            <a:pPr>
              <a:defRPr/>
            </a:pPr>
            <a:r>
              <a:rPr lang="en-AU" sz="2600" dirty="0" smtClean="0">
                <a:latin typeface="+mn-lt"/>
              </a:rPr>
              <a:t>(2015)</a:t>
            </a:r>
          </a:p>
          <a:p>
            <a:pPr>
              <a:defRPr/>
            </a:pPr>
            <a:endParaRPr lang="en-AU" sz="1600" dirty="0">
              <a:latin typeface="+mn-lt"/>
            </a:endParaRPr>
          </a:p>
          <a:p>
            <a:pPr>
              <a:defRPr/>
            </a:pPr>
            <a:r>
              <a:rPr lang="en-AU" sz="2600" dirty="0" smtClean="0">
                <a:latin typeface="+mn-lt"/>
              </a:rPr>
              <a:t>- A </a:t>
            </a:r>
            <a:r>
              <a:rPr lang="en-AU" sz="2600" dirty="0">
                <a:latin typeface="+mn-lt"/>
              </a:rPr>
              <a:t>compelling account of the rise of </a:t>
            </a:r>
            <a:r>
              <a:rPr lang="en-SG" sz="2600" dirty="0">
                <a:latin typeface="+mn-lt"/>
              </a:rPr>
              <a:t>narcissism in individuals and </a:t>
            </a:r>
            <a:r>
              <a:rPr lang="en-SG" sz="2600" dirty="0" smtClean="0">
                <a:latin typeface="+mn-lt"/>
              </a:rPr>
              <a:t>society </a:t>
            </a:r>
          </a:p>
          <a:p>
            <a:pPr>
              <a:defRPr/>
            </a:pPr>
            <a:endParaRPr lang="en-SG" sz="1600" dirty="0" smtClean="0">
              <a:latin typeface="+mn-lt"/>
            </a:endParaRPr>
          </a:p>
          <a:p>
            <a:pPr>
              <a:defRPr/>
            </a:pPr>
            <a:r>
              <a:rPr lang="en-SG" sz="2600" dirty="0" smtClean="0">
                <a:latin typeface="+mn-lt"/>
              </a:rPr>
              <a:t>- “A </a:t>
            </a:r>
            <a:r>
              <a:rPr lang="en-SG" sz="2600" dirty="0">
                <a:latin typeface="+mn-lt"/>
              </a:rPr>
              <a:t>new narcissistic character-type is being fuelled by </a:t>
            </a:r>
            <a:r>
              <a:rPr lang="en-SG" sz="2600" b="1" dirty="0">
                <a:latin typeface="+mn-lt"/>
              </a:rPr>
              <a:t>a cult of the self </a:t>
            </a:r>
            <a:r>
              <a:rPr lang="en-SG" sz="2600" dirty="0">
                <a:latin typeface="+mn-lt"/>
              </a:rPr>
              <a:t>in a world where love and care are turned wholly inward</a:t>
            </a:r>
            <a:r>
              <a:rPr lang="en-SG" sz="2600" dirty="0" smtClean="0">
                <a:latin typeface="+mn-lt"/>
              </a:rPr>
              <a:t>.” </a:t>
            </a:r>
            <a:endParaRPr lang="en-US" altLang="en-US" sz="2600" dirty="0">
              <a:latin typeface="+mn-lt"/>
              <a:cs typeface="Calibri" panose="020F0502020204030204" pitchFamily="34" charset="0"/>
            </a:endParaRPr>
          </a:p>
        </p:txBody>
      </p:sp>
      <p:pic>
        <p:nvPicPr>
          <p:cNvPr id="6" name="Picture 5"/>
          <p:cNvPicPr/>
          <p:nvPr/>
        </p:nvPicPr>
        <p:blipFill>
          <a:blip r:embed="rId2"/>
          <a:stretch>
            <a:fillRect/>
          </a:stretch>
        </p:blipFill>
        <p:spPr>
          <a:xfrm>
            <a:off x="611560" y="1162196"/>
            <a:ext cx="3456384" cy="5003108"/>
          </a:xfrm>
          <a:prstGeom prst="rect">
            <a:avLst/>
          </a:prstGeom>
        </p:spPr>
      </p:pic>
    </p:spTree>
    <p:extLst>
      <p:ext uri="{BB962C8B-B14F-4D97-AF65-F5344CB8AC3E}">
        <p14:creationId xmlns:p14="http://schemas.microsoft.com/office/powerpoint/2010/main" val="2861124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9E04B93D-3FAB-44DC-8CCD-2270BD9A93F1}" type="slidenum">
              <a:rPr lang="en-SG" altLang="en-US" smtClean="0">
                <a:solidFill>
                  <a:schemeClr val="tx2"/>
                </a:solidFill>
                <a:latin typeface="Arial" panose="020B0604020202020204" pitchFamily="34" charset="0"/>
                <a:cs typeface="Arial" panose="020B0604020202020204" pitchFamily="34" charset="0"/>
              </a:rPr>
              <a:pPr>
                <a:spcBef>
                  <a:spcPct val="0"/>
                </a:spcBef>
                <a:buClrTx/>
                <a:buFontTx/>
                <a:buNone/>
              </a:pPr>
              <a:t>8</a:t>
            </a:fld>
            <a:endParaRPr lang="en-SG" altLang="en-US" smtClean="0">
              <a:solidFill>
                <a:schemeClr val="tx2"/>
              </a:solidFill>
              <a:latin typeface="Arial" panose="020B0604020202020204" pitchFamily="34" charset="0"/>
              <a:cs typeface="Arial" panose="020B0604020202020204" pitchFamily="34" charset="0"/>
            </a:endParaRPr>
          </a:p>
        </p:txBody>
      </p:sp>
      <p:sp>
        <p:nvSpPr>
          <p:cNvPr id="29699" name="TextBox 3"/>
          <p:cNvSpPr txBox="1">
            <a:spLocks noChangeArrowheads="1"/>
          </p:cNvSpPr>
          <p:nvPr/>
        </p:nvSpPr>
        <p:spPr bwMode="auto">
          <a:xfrm>
            <a:off x="233363" y="274638"/>
            <a:ext cx="85074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AU" altLang="en-US" sz="3600" b="1" dirty="0" smtClean="0">
                <a:solidFill>
                  <a:srgbClr val="FF0000"/>
                </a:solidFill>
                <a:latin typeface="Calibri" panose="020F0502020204030204" pitchFamily="34" charset="0"/>
                <a:cs typeface="Calibri" panose="020F0502020204030204" pitchFamily="34" charset="0"/>
              </a:rPr>
              <a:t>a. Self-inadequacy</a:t>
            </a:r>
            <a:endParaRPr lang="en-SG" altLang="en-US" sz="3600" dirty="0">
              <a:solidFill>
                <a:srgbClr val="FF0000"/>
              </a:solidFill>
              <a:latin typeface="Calibri" panose="020F0502020204030204" pitchFamily="34" charset="0"/>
              <a:cs typeface="Calibri" panose="020F0502020204030204" pitchFamily="34" charset="0"/>
            </a:endParaRPr>
          </a:p>
        </p:txBody>
      </p:sp>
      <p:sp>
        <p:nvSpPr>
          <p:cNvPr id="20484" name="TextBox 4"/>
          <p:cNvSpPr txBox="1">
            <a:spLocks noChangeArrowheads="1"/>
          </p:cNvSpPr>
          <p:nvPr/>
        </p:nvSpPr>
        <p:spPr bwMode="auto">
          <a:xfrm>
            <a:off x="233363" y="1124744"/>
            <a:ext cx="8910637"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AU" sz="2800" b="1" dirty="0" smtClean="0">
                <a:latin typeface="+mn-lt"/>
              </a:rPr>
              <a:t>Classic example: Moses’ excuses</a:t>
            </a:r>
          </a:p>
          <a:p>
            <a:pPr>
              <a:defRPr/>
            </a:pPr>
            <a:r>
              <a:rPr lang="en-AU" b="1" dirty="0" smtClean="0">
                <a:latin typeface="+mn-lt"/>
              </a:rPr>
              <a:t> </a:t>
            </a:r>
          </a:p>
          <a:p>
            <a:r>
              <a:rPr lang="en-SG" sz="2800" dirty="0" smtClean="0">
                <a:latin typeface="+mn-lt"/>
              </a:rPr>
              <a:t>His </a:t>
            </a:r>
            <a:r>
              <a:rPr lang="en-SG" sz="2800" dirty="0">
                <a:latin typeface="+mn-lt"/>
              </a:rPr>
              <a:t>identity  </a:t>
            </a:r>
            <a:r>
              <a:rPr lang="en-SG" sz="2800" dirty="0" smtClean="0">
                <a:latin typeface="+mn-lt"/>
              </a:rPr>
              <a:t>                    Exodus 3:11   “</a:t>
            </a:r>
            <a:r>
              <a:rPr lang="en-SG" sz="2800" dirty="0">
                <a:latin typeface="+mn-lt"/>
              </a:rPr>
              <a:t>Who am I?”</a:t>
            </a:r>
          </a:p>
          <a:p>
            <a:endParaRPr lang="en-SG" dirty="0" smtClean="0">
              <a:latin typeface="+mn-lt"/>
            </a:endParaRPr>
          </a:p>
          <a:p>
            <a:r>
              <a:rPr lang="en-SG" sz="2800" dirty="0" smtClean="0">
                <a:latin typeface="+mn-lt"/>
              </a:rPr>
              <a:t>His knowledge of God   Exodus 3:13   “What is His name?”</a:t>
            </a:r>
          </a:p>
          <a:p>
            <a:endParaRPr lang="en-SG" dirty="0" smtClean="0">
              <a:latin typeface="+mn-lt"/>
            </a:endParaRPr>
          </a:p>
          <a:p>
            <a:r>
              <a:rPr lang="en-SG" sz="2800" dirty="0" smtClean="0">
                <a:latin typeface="+mn-lt"/>
              </a:rPr>
              <a:t>His </a:t>
            </a:r>
            <a:r>
              <a:rPr lang="en-SG" sz="2800" dirty="0">
                <a:latin typeface="+mn-lt"/>
              </a:rPr>
              <a:t>acceptance            </a:t>
            </a:r>
            <a:r>
              <a:rPr lang="en-SG" sz="2800" dirty="0" smtClean="0">
                <a:latin typeface="+mn-lt"/>
              </a:rPr>
              <a:t>    Exodus </a:t>
            </a:r>
            <a:r>
              <a:rPr lang="en-SG" sz="2800" dirty="0">
                <a:latin typeface="+mn-lt"/>
              </a:rPr>
              <a:t>4:1    “What if they do </a:t>
            </a:r>
            <a:r>
              <a:rPr lang="en-SG" sz="2800" dirty="0" smtClean="0">
                <a:latin typeface="+mn-lt"/>
              </a:rPr>
              <a:t>not</a:t>
            </a:r>
          </a:p>
          <a:p>
            <a:r>
              <a:rPr lang="en-SG" sz="2800" dirty="0">
                <a:latin typeface="+mn-lt"/>
              </a:rPr>
              <a:t> </a:t>
            </a:r>
            <a:r>
              <a:rPr lang="en-SG" sz="2800" dirty="0" smtClean="0">
                <a:latin typeface="+mn-lt"/>
              </a:rPr>
              <a:t>                                                        </a:t>
            </a:r>
            <a:r>
              <a:rPr lang="en-SG" sz="2800" dirty="0">
                <a:latin typeface="+mn-lt"/>
              </a:rPr>
              <a:t>believe me or listen to me?” </a:t>
            </a:r>
          </a:p>
          <a:p>
            <a:endParaRPr lang="en-SG" dirty="0" smtClean="0">
              <a:latin typeface="+mn-lt"/>
            </a:endParaRPr>
          </a:p>
          <a:p>
            <a:r>
              <a:rPr lang="en-SG" sz="2800" dirty="0" smtClean="0">
                <a:latin typeface="+mn-lt"/>
              </a:rPr>
              <a:t>His </a:t>
            </a:r>
            <a:r>
              <a:rPr lang="en-SG" sz="2800" dirty="0">
                <a:latin typeface="+mn-lt"/>
              </a:rPr>
              <a:t>own ability      </a:t>
            </a:r>
            <a:r>
              <a:rPr lang="en-SG" sz="2800" dirty="0" smtClean="0">
                <a:latin typeface="+mn-lt"/>
              </a:rPr>
              <a:t>           Exodus </a:t>
            </a:r>
            <a:r>
              <a:rPr lang="en-SG" sz="2800" dirty="0">
                <a:latin typeface="+mn-lt"/>
              </a:rPr>
              <a:t>4:10  “What if I can’t </a:t>
            </a:r>
            <a:r>
              <a:rPr lang="en-SG" sz="2800" dirty="0" smtClean="0">
                <a:latin typeface="+mn-lt"/>
              </a:rPr>
              <a:t>speak</a:t>
            </a:r>
          </a:p>
          <a:p>
            <a:r>
              <a:rPr lang="en-SG" sz="2800" dirty="0">
                <a:latin typeface="+mn-lt"/>
              </a:rPr>
              <a:t> </a:t>
            </a:r>
            <a:r>
              <a:rPr lang="en-SG" sz="2800" dirty="0" smtClean="0">
                <a:latin typeface="+mn-lt"/>
              </a:rPr>
              <a:t>                                                                  eloquently?”</a:t>
            </a:r>
          </a:p>
          <a:p>
            <a:endParaRPr lang="en-SG" dirty="0">
              <a:latin typeface="+mn-lt"/>
            </a:endParaRPr>
          </a:p>
          <a:p>
            <a:r>
              <a:rPr lang="en-SG" sz="2800" dirty="0" smtClean="0">
                <a:latin typeface="+mn-lt"/>
              </a:rPr>
              <a:t>His </a:t>
            </a:r>
            <a:r>
              <a:rPr lang="en-SG" sz="2800" dirty="0">
                <a:latin typeface="+mn-lt"/>
              </a:rPr>
              <a:t>own reluctance      </a:t>
            </a:r>
            <a:r>
              <a:rPr lang="en-SG" sz="2800" dirty="0" smtClean="0">
                <a:latin typeface="+mn-lt"/>
              </a:rPr>
              <a:t>   </a:t>
            </a:r>
            <a:r>
              <a:rPr lang="en-SG" sz="2800" dirty="0">
                <a:latin typeface="+mn-lt"/>
              </a:rPr>
              <a:t>Exodus 4:13  </a:t>
            </a:r>
            <a:r>
              <a:rPr lang="en-SG" sz="2800" dirty="0" smtClean="0">
                <a:latin typeface="+mn-lt"/>
              </a:rPr>
              <a:t> “</a:t>
            </a:r>
            <a:r>
              <a:rPr lang="en-SG" sz="2800" dirty="0">
                <a:latin typeface="+mn-lt"/>
              </a:rPr>
              <a:t>O Lord, please </a:t>
            </a:r>
            <a:r>
              <a:rPr lang="en-SG" sz="2800" dirty="0" smtClean="0">
                <a:latin typeface="+mn-lt"/>
              </a:rPr>
              <a:t>send</a:t>
            </a:r>
          </a:p>
          <a:p>
            <a:r>
              <a:rPr lang="en-SG" sz="2800" dirty="0">
                <a:latin typeface="+mn-lt"/>
              </a:rPr>
              <a:t> </a:t>
            </a:r>
            <a:r>
              <a:rPr lang="en-SG" sz="2800" dirty="0" smtClean="0">
                <a:latin typeface="+mn-lt"/>
              </a:rPr>
              <a:t>                                                                 someone </a:t>
            </a:r>
            <a:r>
              <a:rPr lang="en-SG" sz="2800" dirty="0">
                <a:latin typeface="+mn-lt"/>
              </a:rPr>
              <a:t>else to do it</a:t>
            </a:r>
            <a:r>
              <a:rPr lang="en-SG" sz="2800" dirty="0" smtClean="0">
                <a:latin typeface="+mn-lt"/>
              </a:rPr>
              <a:t>.”</a:t>
            </a:r>
            <a:endParaRPr lang="en-AU" sz="2800" dirty="0">
              <a:latin typeface="+mn-lt"/>
            </a:endParaRPr>
          </a:p>
        </p:txBody>
      </p:sp>
    </p:spTree>
    <p:extLst>
      <p:ext uri="{BB962C8B-B14F-4D97-AF65-F5344CB8AC3E}">
        <p14:creationId xmlns:p14="http://schemas.microsoft.com/office/powerpoint/2010/main" val="2866035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9E04B93D-3FAB-44DC-8CCD-2270BD9A93F1}" type="slidenum">
              <a:rPr lang="en-SG" altLang="en-US" smtClean="0">
                <a:solidFill>
                  <a:schemeClr val="tx2"/>
                </a:solidFill>
                <a:latin typeface="Arial" panose="020B0604020202020204" pitchFamily="34" charset="0"/>
                <a:cs typeface="Arial" panose="020B0604020202020204" pitchFamily="34" charset="0"/>
              </a:rPr>
              <a:pPr>
                <a:spcBef>
                  <a:spcPct val="0"/>
                </a:spcBef>
                <a:buClrTx/>
                <a:buFontTx/>
                <a:buNone/>
              </a:pPr>
              <a:t>9</a:t>
            </a:fld>
            <a:endParaRPr lang="en-SG" altLang="en-US" smtClean="0">
              <a:solidFill>
                <a:schemeClr val="tx2"/>
              </a:solidFill>
              <a:latin typeface="Arial" panose="020B0604020202020204" pitchFamily="34" charset="0"/>
              <a:cs typeface="Arial" panose="020B0604020202020204" pitchFamily="34" charset="0"/>
            </a:endParaRPr>
          </a:p>
        </p:txBody>
      </p:sp>
      <p:sp>
        <p:nvSpPr>
          <p:cNvPr id="29699" name="TextBox 3"/>
          <p:cNvSpPr txBox="1">
            <a:spLocks noChangeArrowheads="1"/>
          </p:cNvSpPr>
          <p:nvPr/>
        </p:nvSpPr>
        <p:spPr bwMode="auto">
          <a:xfrm>
            <a:off x="233363" y="274638"/>
            <a:ext cx="37625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AU" altLang="en-US" sz="3600" b="1" dirty="0" smtClean="0">
                <a:solidFill>
                  <a:srgbClr val="FF0000"/>
                </a:solidFill>
                <a:latin typeface="Calibri" panose="020F0502020204030204" pitchFamily="34" charset="0"/>
                <a:cs typeface="Calibri" panose="020F0502020204030204" pitchFamily="34" charset="0"/>
              </a:rPr>
              <a:t>a. Self-inadequacy</a:t>
            </a:r>
            <a:endParaRPr lang="en-SG" altLang="en-US" sz="3600" dirty="0">
              <a:solidFill>
                <a:srgbClr val="FF0000"/>
              </a:solidFill>
              <a:latin typeface="Calibri" panose="020F0502020204030204" pitchFamily="34" charset="0"/>
              <a:cs typeface="Calibri" panose="020F0502020204030204" pitchFamily="34" charset="0"/>
            </a:endParaRPr>
          </a:p>
        </p:txBody>
      </p:sp>
      <p:sp>
        <p:nvSpPr>
          <p:cNvPr id="20484" name="TextBox 4"/>
          <p:cNvSpPr txBox="1">
            <a:spLocks noChangeArrowheads="1"/>
          </p:cNvSpPr>
          <p:nvPr/>
        </p:nvSpPr>
        <p:spPr bwMode="auto">
          <a:xfrm>
            <a:off x="4535995" y="311871"/>
            <a:ext cx="448265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AU" sz="3200" b="1" dirty="0" smtClean="0">
                <a:latin typeface="+mn-lt"/>
              </a:rPr>
              <a:t>George Stott (1835-1889)</a:t>
            </a:r>
          </a:p>
          <a:p>
            <a:pPr>
              <a:defRPr/>
            </a:pPr>
            <a:r>
              <a:rPr lang="en-AU" b="1" dirty="0" smtClean="0">
                <a:latin typeface="+mn-lt"/>
              </a:rPr>
              <a:t> </a:t>
            </a:r>
          </a:p>
        </p:txBody>
      </p:sp>
      <p:pic>
        <p:nvPicPr>
          <p:cNvPr id="5" name="Picture 4"/>
          <p:cNvPicPr/>
          <p:nvPr/>
        </p:nvPicPr>
        <p:blipFill>
          <a:blip r:embed="rId2"/>
          <a:stretch>
            <a:fillRect/>
          </a:stretch>
        </p:blipFill>
        <p:spPr>
          <a:xfrm>
            <a:off x="323528" y="1150927"/>
            <a:ext cx="4389194" cy="4536504"/>
          </a:xfrm>
          <a:prstGeom prst="rect">
            <a:avLst/>
          </a:prstGeom>
        </p:spPr>
      </p:pic>
      <p:pic>
        <p:nvPicPr>
          <p:cNvPr id="2" name="Picture 1"/>
          <p:cNvPicPr>
            <a:picLocks noChangeAspect="1"/>
          </p:cNvPicPr>
          <p:nvPr/>
        </p:nvPicPr>
        <p:blipFill>
          <a:blip r:embed="rId3"/>
          <a:stretch>
            <a:fillRect/>
          </a:stretch>
        </p:blipFill>
        <p:spPr>
          <a:xfrm>
            <a:off x="5586035" y="1166546"/>
            <a:ext cx="2545508" cy="3619686"/>
          </a:xfrm>
          <a:prstGeom prst="rect">
            <a:avLst/>
          </a:prstGeom>
        </p:spPr>
      </p:pic>
      <p:sp>
        <p:nvSpPr>
          <p:cNvPr id="3" name="TextBox 2"/>
          <p:cNvSpPr txBox="1"/>
          <p:nvPr/>
        </p:nvSpPr>
        <p:spPr>
          <a:xfrm>
            <a:off x="4860032" y="4980721"/>
            <a:ext cx="4032448" cy="954107"/>
          </a:xfrm>
          <a:prstGeom prst="rect">
            <a:avLst/>
          </a:prstGeom>
          <a:noFill/>
        </p:spPr>
        <p:txBody>
          <a:bodyPr wrap="square" rtlCol="0">
            <a:spAutoFit/>
          </a:bodyPr>
          <a:lstStyle/>
          <a:p>
            <a:pPr algn="ctr"/>
            <a:r>
              <a:rPr lang="en-SG" sz="2800" b="1" dirty="0">
                <a:solidFill>
                  <a:srgbClr val="294BDB"/>
                </a:solidFill>
                <a:latin typeface="+mn-lt"/>
              </a:rPr>
              <a:t>“I do not see those with two legs going, so I must.” </a:t>
            </a:r>
          </a:p>
        </p:txBody>
      </p:sp>
      <p:sp>
        <p:nvSpPr>
          <p:cNvPr id="4" name="TextBox 3"/>
          <p:cNvSpPr txBox="1"/>
          <p:nvPr/>
        </p:nvSpPr>
        <p:spPr>
          <a:xfrm>
            <a:off x="243098" y="5805264"/>
            <a:ext cx="4616933" cy="400110"/>
          </a:xfrm>
          <a:prstGeom prst="rect">
            <a:avLst/>
          </a:prstGeom>
          <a:noFill/>
        </p:spPr>
        <p:txBody>
          <a:bodyPr wrap="square" rtlCol="0">
            <a:spAutoFit/>
          </a:bodyPr>
          <a:lstStyle/>
          <a:p>
            <a:r>
              <a:rPr lang="en-SG" b="1" u="sng" dirty="0" err="1" smtClean="0">
                <a:solidFill>
                  <a:schemeClr val="tx1">
                    <a:lumMod val="95000"/>
                    <a:lumOff val="5000"/>
                  </a:schemeClr>
                </a:solidFill>
              </a:rPr>
              <a:t>Ch</a:t>
            </a:r>
            <a:r>
              <a:rPr lang="en-SG" sz="2000" b="1" u="sng" dirty="0" err="1" smtClean="0">
                <a:solidFill>
                  <a:schemeClr val="tx1">
                    <a:lumMod val="95000"/>
                    <a:lumOff val="5000"/>
                  </a:schemeClr>
                </a:solidFill>
                <a:latin typeface="+mn-lt"/>
              </a:rPr>
              <a:t>engxi</a:t>
            </a:r>
            <a:r>
              <a:rPr lang="en-SG" sz="2000" b="1" u="sng" dirty="0" smtClean="0">
                <a:solidFill>
                  <a:schemeClr val="tx1">
                    <a:lumMod val="95000"/>
                    <a:lumOff val="5000"/>
                  </a:schemeClr>
                </a:solidFill>
                <a:latin typeface="+mn-lt"/>
              </a:rPr>
              <a:t> Christian Church </a:t>
            </a:r>
            <a:r>
              <a:rPr lang="en-SG" sz="2000" b="1" dirty="0" smtClean="0">
                <a:latin typeface="+mn-lt"/>
              </a:rPr>
              <a:t>(</a:t>
            </a:r>
            <a:r>
              <a:rPr lang="en-US" sz="2000" b="1" dirty="0" err="1">
                <a:latin typeface="+mn-lt"/>
              </a:rPr>
              <a:t>城西基督教堂</a:t>
            </a:r>
            <a:r>
              <a:rPr lang="en-SG" sz="2000" b="1" dirty="0">
                <a:latin typeface="+mn-lt"/>
              </a:rPr>
              <a:t>)</a:t>
            </a:r>
          </a:p>
        </p:txBody>
      </p:sp>
    </p:spTree>
    <p:extLst>
      <p:ext uri="{BB962C8B-B14F-4D97-AF65-F5344CB8AC3E}">
        <p14:creationId xmlns:p14="http://schemas.microsoft.com/office/powerpoint/2010/main" val="3579173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Tahoma" panose="020B060403050404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Tahoma" panose="020B0604030504040204" pitchFamily="34" charset="0"/>
            <a:ea typeface="ＭＳ Ｐゴシック" panose="020B0600070205080204" pitchFamily="3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Monday Prayers 2015-03-23 Germany</Template>
  <TotalTime>6055</TotalTime>
  <Words>1217</Words>
  <Application>Microsoft Office PowerPoint</Application>
  <PresentationFormat>On-screen Show (4:3)</PresentationFormat>
  <Paragraphs>218</Paragraphs>
  <Slides>24</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ＭＳ Ｐゴシック</vt:lpstr>
      <vt:lpstr>Arial</vt:lpstr>
      <vt:lpstr>Calibri</vt:lpstr>
      <vt:lpstr>Calibri Light</vt:lpstr>
      <vt:lpstr>Century Gothic</vt:lpstr>
      <vt:lpstr>Tahoma</vt:lpstr>
      <vt:lpstr>Wingdings</vt:lpstr>
      <vt:lpstr>Custom Design</vt:lpstr>
      <vt:lpstr>1_Custom Design</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Monday Morning Prayers</dc:title>
  <dc:creator>GDAssist</dc:creator>
  <cp:lastModifiedBy>Calvin Ma</cp:lastModifiedBy>
  <cp:revision>463</cp:revision>
  <dcterms:created xsi:type="dcterms:W3CDTF">2015-05-04T08:39:43Z</dcterms:created>
  <dcterms:modified xsi:type="dcterms:W3CDTF">2021-08-20T05:07:17Z</dcterms:modified>
</cp:coreProperties>
</file>